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8"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 id="347" r:id="rId88"/>
    <p:sldId id="348" r:id="rId89"/>
    <p:sldId id="349" r:id="rId90"/>
    <p:sldId id="350" r:id="rId91"/>
    <p:sldId id="351" r:id="rId92"/>
    <p:sldId id="352" r:id="rId93"/>
    <p:sldId id="353" r:id="rId94"/>
    <p:sldId id="354" r:id="rId95"/>
    <p:sldId id="355" r:id="rId96"/>
    <p:sldId id="356" r:id="rId97"/>
    <p:sldId id="364" r:id="rId98"/>
    <p:sldId id="357" r:id="rId99"/>
    <p:sldId id="358" r:id="rId100"/>
    <p:sldId id="359" r:id="rId101"/>
    <p:sldId id="516" r:id="rId102"/>
    <p:sldId id="360" r:id="rId103"/>
    <p:sldId id="361" r:id="rId104"/>
    <p:sldId id="362" r:id="rId105"/>
    <p:sldId id="363" r:id="rId106"/>
    <p:sldId id="365" r:id="rId107"/>
    <p:sldId id="366" r:id="rId108"/>
    <p:sldId id="367" r:id="rId109"/>
    <p:sldId id="368" r:id="rId110"/>
    <p:sldId id="369" r:id="rId111"/>
    <p:sldId id="370" r:id="rId112"/>
    <p:sldId id="371" r:id="rId113"/>
    <p:sldId id="372" r:id="rId114"/>
    <p:sldId id="373" r:id="rId115"/>
    <p:sldId id="374" r:id="rId116"/>
    <p:sldId id="375" r:id="rId117"/>
    <p:sldId id="376" r:id="rId118"/>
    <p:sldId id="377" r:id="rId119"/>
    <p:sldId id="378" r:id="rId120"/>
    <p:sldId id="379" r:id="rId121"/>
    <p:sldId id="380" r:id="rId122"/>
    <p:sldId id="381" r:id="rId123"/>
    <p:sldId id="382" r:id="rId124"/>
    <p:sldId id="383" r:id="rId125"/>
    <p:sldId id="384" r:id="rId126"/>
    <p:sldId id="385" r:id="rId127"/>
    <p:sldId id="386" r:id="rId128"/>
    <p:sldId id="387" r:id="rId129"/>
    <p:sldId id="388" r:id="rId130"/>
    <p:sldId id="389" r:id="rId131"/>
    <p:sldId id="390" r:id="rId132"/>
    <p:sldId id="391" r:id="rId133"/>
    <p:sldId id="392" r:id="rId134"/>
    <p:sldId id="393" r:id="rId135"/>
    <p:sldId id="394" r:id="rId136"/>
    <p:sldId id="395" r:id="rId137"/>
    <p:sldId id="396" r:id="rId138"/>
    <p:sldId id="397" r:id="rId139"/>
    <p:sldId id="398" r:id="rId140"/>
    <p:sldId id="399" r:id="rId141"/>
    <p:sldId id="400" r:id="rId142"/>
    <p:sldId id="401" r:id="rId143"/>
    <p:sldId id="402" r:id="rId144"/>
    <p:sldId id="403" r:id="rId145"/>
    <p:sldId id="404" r:id="rId146"/>
    <p:sldId id="405" r:id="rId147"/>
    <p:sldId id="406" r:id="rId148"/>
    <p:sldId id="407" r:id="rId149"/>
    <p:sldId id="408" r:id="rId150"/>
    <p:sldId id="409" r:id="rId151"/>
    <p:sldId id="410" r:id="rId152"/>
    <p:sldId id="411" r:id="rId153"/>
    <p:sldId id="412" r:id="rId154"/>
    <p:sldId id="413" r:id="rId155"/>
    <p:sldId id="414" r:id="rId156"/>
    <p:sldId id="415" r:id="rId157"/>
    <p:sldId id="416" r:id="rId158"/>
    <p:sldId id="417" r:id="rId159"/>
    <p:sldId id="418" r:id="rId160"/>
    <p:sldId id="419" r:id="rId161"/>
    <p:sldId id="420" r:id="rId162"/>
    <p:sldId id="421" r:id="rId163"/>
    <p:sldId id="422" r:id="rId164"/>
    <p:sldId id="423" r:id="rId165"/>
    <p:sldId id="424" r:id="rId166"/>
    <p:sldId id="425" r:id="rId167"/>
    <p:sldId id="426" r:id="rId168"/>
    <p:sldId id="427" r:id="rId169"/>
    <p:sldId id="428" r:id="rId170"/>
    <p:sldId id="429" r:id="rId171"/>
    <p:sldId id="430" r:id="rId172"/>
    <p:sldId id="431" r:id="rId173"/>
    <p:sldId id="432" r:id="rId174"/>
    <p:sldId id="433" r:id="rId175"/>
    <p:sldId id="434" r:id="rId176"/>
    <p:sldId id="435" r:id="rId177"/>
    <p:sldId id="436" r:id="rId178"/>
    <p:sldId id="437" r:id="rId179"/>
    <p:sldId id="517" r:id="rId180"/>
    <p:sldId id="438" r:id="rId181"/>
    <p:sldId id="439" r:id="rId182"/>
    <p:sldId id="440" r:id="rId183"/>
    <p:sldId id="441" r:id="rId184"/>
    <p:sldId id="442" r:id="rId185"/>
    <p:sldId id="443" r:id="rId186"/>
    <p:sldId id="444" r:id="rId187"/>
    <p:sldId id="445" r:id="rId188"/>
    <p:sldId id="446" r:id="rId189"/>
    <p:sldId id="447" r:id="rId190"/>
    <p:sldId id="448" r:id="rId191"/>
    <p:sldId id="449" r:id="rId192"/>
    <p:sldId id="450" r:id="rId193"/>
    <p:sldId id="451" r:id="rId194"/>
    <p:sldId id="452" r:id="rId195"/>
    <p:sldId id="453" r:id="rId196"/>
    <p:sldId id="454" r:id="rId197"/>
    <p:sldId id="455" r:id="rId198"/>
    <p:sldId id="456" r:id="rId199"/>
    <p:sldId id="457" r:id="rId200"/>
    <p:sldId id="458" r:id="rId201"/>
    <p:sldId id="459" r:id="rId202"/>
    <p:sldId id="460" r:id="rId203"/>
    <p:sldId id="461" r:id="rId204"/>
    <p:sldId id="462" r:id="rId205"/>
    <p:sldId id="494" r:id="rId206"/>
    <p:sldId id="495" r:id="rId207"/>
    <p:sldId id="499" r:id="rId208"/>
    <p:sldId id="496" r:id="rId209"/>
    <p:sldId id="497" r:id="rId210"/>
    <p:sldId id="498" r:id="rId211"/>
    <p:sldId id="500" r:id="rId212"/>
    <p:sldId id="503" r:id="rId213"/>
    <p:sldId id="501" r:id="rId214"/>
    <p:sldId id="502" r:id="rId215"/>
    <p:sldId id="504" r:id="rId216"/>
    <p:sldId id="505" r:id="rId217"/>
    <p:sldId id="506" r:id="rId218"/>
    <p:sldId id="507" r:id="rId219"/>
    <p:sldId id="511" r:id="rId220"/>
    <p:sldId id="463" r:id="rId221"/>
    <p:sldId id="464" r:id="rId222"/>
    <p:sldId id="465" r:id="rId223"/>
    <p:sldId id="466" r:id="rId224"/>
    <p:sldId id="467" r:id="rId225"/>
    <p:sldId id="468" r:id="rId226"/>
    <p:sldId id="469" r:id="rId227"/>
    <p:sldId id="470" r:id="rId228"/>
    <p:sldId id="471" r:id="rId229"/>
    <p:sldId id="472" r:id="rId230"/>
    <p:sldId id="473" r:id="rId231"/>
    <p:sldId id="474" r:id="rId232"/>
    <p:sldId id="475" r:id="rId233"/>
    <p:sldId id="476" r:id="rId234"/>
    <p:sldId id="477" r:id="rId235"/>
    <p:sldId id="478" r:id="rId236"/>
    <p:sldId id="479" r:id="rId237"/>
    <p:sldId id="480" r:id="rId238"/>
    <p:sldId id="481" r:id="rId239"/>
    <p:sldId id="482" r:id="rId240"/>
    <p:sldId id="483" r:id="rId241"/>
    <p:sldId id="484" r:id="rId242"/>
    <p:sldId id="485" r:id="rId243"/>
    <p:sldId id="486" r:id="rId244"/>
    <p:sldId id="487" r:id="rId245"/>
    <p:sldId id="488" r:id="rId246"/>
    <p:sldId id="489" r:id="rId247"/>
    <p:sldId id="490" r:id="rId248"/>
    <p:sldId id="491" r:id="rId249"/>
    <p:sldId id="492" r:id="rId250"/>
    <p:sldId id="493" r:id="rId251"/>
    <p:sldId id="512" r:id="rId252"/>
    <p:sldId id="513" r:id="rId253"/>
    <p:sldId id="514" r:id="rId254"/>
    <p:sldId id="515" r:id="rId25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7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theme" Target="theme/theme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54" Type="http://schemas.openxmlformats.org/officeDocument/2006/relationships/slide" Target="slides/slide253.xml"/><Relationship Id="rId259" Type="http://schemas.openxmlformats.org/officeDocument/2006/relationships/tableStyles" Target="tableStyle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microsoft.com/office/2016/11/relationships/changesInfo" Target="changesInfos/changesInfo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viewProps" Target="viewProps.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kazaki.eo@gmail.com" userId="bbf8e12366fe61f4" providerId="LiveId" clId="{576F53C6-3E69-484F-878B-E4A4148CE48D}"/>
    <pc:docChg chg="undo redo custSel modSld">
      <pc:chgData name="okazaki.eo@gmail.com" userId="bbf8e12366fe61f4" providerId="LiveId" clId="{576F53C6-3E69-484F-878B-E4A4148CE48D}" dt="2024-10-19T11:14:57.840" v="416" actId="20577"/>
      <pc:docMkLst>
        <pc:docMk/>
      </pc:docMkLst>
      <pc:sldChg chg="modSp mod">
        <pc:chgData name="okazaki.eo@gmail.com" userId="bbf8e12366fe61f4" providerId="LiveId" clId="{576F53C6-3E69-484F-878B-E4A4148CE48D}" dt="2024-10-18T16:13:25.396" v="3" actId="20577"/>
        <pc:sldMkLst>
          <pc:docMk/>
          <pc:sldMk cId="1652758605" sldId="415"/>
        </pc:sldMkLst>
        <pc:spChg chg="mod">
          <ac:chgData name="okazaki.eo@gmail.com" userId="bbf8e12366fe61f4" providerId="LiveId" clId="{576F53C6-3E69-484F-878B-E4A4148CE48D}" dt="2024-10-18T16:13:25.396" v="3" actId="20577"/>
          <ac:spMkLst>
            <pc:docMk/>
            <pc:sldMk cId="1652758605" sldId="415"/>
            <ac:spMk id="2" creationId="{00000000-0000-0000-0000-000000000000}"/>
          </ac:spMkLst>
        </pc:spChg>
      </pc:sldChg>
      <pc:sldChg chg="modSp mod">
        <pc:chgData name="okazaki.eo@gmail.com" userId="bbf8e12366fe61f4" providerId="LiveId" clId="{576F53C6-3E69-484F-878B-E4A4148CE48D}" dt="2024-10-19T11:14:57.840" v="416" actId="20577"/>
        <pc:sldMkLst>
          <pc:docMk/>
          <pc:sldMk cId="2614973475" sldId="462"/>
        </pc:sldMkLst>
        <pc:spChg chg="mod">
          <ac:chgData name="okazaki.eo@gmail.com" userId="bbf8e12366fe61f4" providerId="LiveId" clId="{576F53C6-3E69-484F-878B-E4A4148CE48D}" dt="2024-10-19T11:14:57.840" v="416" actId="20577"/>
          <ac:spMkLst>
            <pc:docMk/>
            <pc:sldMk cId="2614973475" sldId="462"/>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1972601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834712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1927967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1003420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718802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335618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13713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401694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2068207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325232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903A12-369B-4B07-8327-40D479BB3A16}" type="datetimeFigureOut">
              <a:rPr kumimoji="1" lang="ja-JP" altLang="en-US" smtClean="0"/>
              <a:t>2024/10/19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1840420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03A12-369B-4B07-8327-40D479BB3A16}" type="datetimeFigureOut">
              <a:rPr kumimoji="1" lang="ja-JP" altLang="en-US" smtClean="0"/>
              <a:t>2024/10/19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EA8E7-77A1-4298-B85E-C8489AE79724}" type="slidenum">
              <a:rPr kumimoji="1" lang="ja-JP" altLang="en-US" smtClean="0"/>
              <a:t>‹#›</a:t>
            </a:fld>
            <a:endParaRPr kumimoji="1" lang="ja-JP" altLang="en-US"/>
          </a:p>
        </p:txBody>
      </p:sp>
    </p:spTree>
    <p:extLst>
      <p:ext uri="{BB962C8B-B14F-4D97-AF65-F5344CB8AC3E}">
        <p14:creationId xmlns:p14="http://schemas.microsoft.com/office/powerpoint/2010/main" val="977821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テキスト ボックス 1"/>
          <p:cNvSpPr txBox="1"/>
          <p:nvPr/>
        </p:nvSpPr>
        <p:spPr>
          <a:xfrm>
            <a:off x="568167" y="1663364"/>
            <a:ext cx="11122926" cy="3362459"/>
          </a:xfrm>
          <a:prstGeom prst="rect">
            <a:avLst/>
          </a:prstGeom>
          <a:noFill/>
        </p:spPr>
        <p:txBody>
          <a:bodyPr wrap="square" rtlCol="0" anchor="ctr">
            <a:spAutoFit/>
          </a:bodyPr>
          <a:lstStyle/>
          <a:p>
            <a:pPr algn="ctr">
              <a:lnSpc>
                <a:spcPts val="5100"/>
              </a:lnSpc>
            </a:pPr>
            <a:r>
              <a:rPr lang="ja-JP" altLang="en-US" sz="3200" b="1" dirty="0">
                <a:solidFill>
                  <a:schemeClr val="bg1"/>
                </a:solidFill>
                <a:latin typeface="ＭＳ 明朝" panose="02020609040205080304" pitchFamily="17" charset="-128"/>
                <a:ea typeface="ＭＳ 明朝" panose="02020609040205080304" pitchFamily="17" charset="-128"/>
              </a:rPr>
              <a:t>このプレゼンテーションには、</a:t>
            </a:r>
          </a:p>
          <a:p>
            <a:pPr algn="ctr">
              <a:lnSpc>
                <a:spcPts val="5100"/>
              </a:lnSpc>
            </a:pPr>
            <a:r>
              <a:rPr lang="ja-JP" altLang="en-US" sz="3200" b="1" dirty="0">
                <a:solidFill>
                  <a:schemeClr val="bg1"/>
                </a:solidFill>
                <a:latin typeface="ＭＳ 明朝" panose="02020609040205080304" pitchFamily="17" charset="-128"/>
                <a:ea typeface="ＭＳ 明朝" panose="02020609040205080304" pitchFamily="17" charset="-128"/>
              </a:rPr>
              <a:t>一部の社長や実業家、起業家にとって</a:t>
            </a:r>
          </a:p>
          <a:p>
            <a:pPr algn="ctr">
              <a:lnSpc>
                <a:spcPts val="5100"/>
              </a:lnSpc>
            </a:pPr>
            <a:r>
              <a:rPr lang="ja-JP" altLang="en-US" sz="3200" b="1" dirty="0">
                <a:solidFill>
                  <a:srgbClr val="C00000"/>
                </a:solidFill>
                <a:latin typeface="ＭＳ 明朝" panose="02020609040205080304" pitchFamily="17" charset="-128"/>
                <a:ea typeface="ＭＳ 明朝" panose="02020609040205080304" pitchFamily="17" charset="-128"/>
              </a:rPr>
              <a:t>「不快な内容」</a:t>
            </a:r>
            <a:r>
              <a:rPr lang="ja-JP" altLang="en-US" sz="3200" b="1" dirty="0">
                <a:solidFill>
                  <a:schemeClr val="bg1"/>
                </a:solidFill>
                <a:latin typeface="ＭＳ 明朝" panose="02020609040205080304" pitchFamily="17" charset="-128"/>
                <a:ea typeface="ＭＳ 明朝" panose="02020609040205080304" pitchFamily="17" charset="-128"/>
              </a:rPr>
              <a:t>が含まれています</a:t>
            </a:r>
            <a:r>
              <a:rPr lang="en-US" altLang="ja-JP" sz="3200" b="1" dirty="0">
                <a:solidFill>
                  <a:schemeClr val="bg1"/>
                </a:solidFill>
                <a:latin typeface="ＭＳ 明朝" panose="02020609040205080304" pitchFamily="17" charset="-128"/>
                <a:ea typeface="ＭＳ 明朝" panose="02020609040205080304" pitchFamily="17" charset="-128"/>
              </a:rPr>
              <a:t>…</a:t>
            </a:r>
          </a:p>
          <a:p>
            <a:pPr algn="ctr">
              <a:lnSpc>
                <a:spcPts val="5100"/>
              </a:lnSpc>
            </a:pPr>
            <a:endParaRPr lang="en-US" altLang="ja-JP" sz="3200" b="1" dirty="0">
              <a:solidFill>
                <a:schemeClr val="bg1"/>
              </a:solidFill>
              <a:latin typeface="ＭＳ 明朝" panose="02020609040205080304" pitchFamily="17" charset="-128"/>
              <a:ea typeface="ＭＳ 明朝" panose="02020609040205080304" pitchFamily="17" charset="-128"/>
            </a:endParaRPr>
          </a:p>
          <a:p>
            <a:pPr algn="ctr">
              <a:lnSpc>
                <a:spcPts val="5100"/>
              </a:lnSpc>
            </a:pPr>
            <a:r>
              <a:rPr lang="ja-JP" altLang="en-US" sz="3200" b="1" dirty="0">
                <a:solidFill>
                  <a:schemeClr val="bg1"/>
                </a:solidFill>
                <a:latin typeface="ＭＳ 明朝" panose="02020609040205080304" pitchFamily="17" charset="-128"/>
                <a:ea typeface="ＭＳ 明朝" panose="02020609040205080304" pitchFamily="17" charset="-128"/>
              </a:rPr>
              <a:t>ご覧になる場合は自己責任でお願いします</a:t>
            </a:r>
            <a:r>
              <a:rPr lang="ja-JP" altLang="en-US" sz="3200" b="1" dirty="0">
                <a:solidFill>
                  <a:schemeClr val="bg1"/>
                </a:solidFill>
              </a:rPr>
              <a:t>。</a:t>
            </a:r>
            <a:endParaRPr lang="en-US" altLang="ja-JP" sz="3200" b="1" dirty="0">
              <a:solidFill>
                <a:schemeClr val="bg1"/>
              </a:solidFill>
            </a:endParaRPr>
          </a:p>
        </p:txBody>
      </p:sp>
    </p:spTree>
    <p:extLst>
      <p:ext uri="{BB962C8B-B14F-4D97-AF65-F5344CB8AC3E}">
        <p14:creationId xmlns:p14="http://schemas.microsoft.com/office/powerpoint/2010/main" val="256881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50"/>
                                  </p:iterate>
                                  <p:childTnLst>
                                    <p:set>
                                      <p:cBhvr>
                                        <p:cTn id="6" dur="1" fill="hold">
                                          <p:stCondLst>
                                            <p:cond delay="0"/>
                                          </p:stCondLst>
                                        </p:cTn>
                                        <p:tgtEl>
                                          <p:spTgt spid="2"/>
                                        </p:tgtEl>
                                        <p:attrNameLst>
                                          <p:attrName>style.visibility</p:attrName>
                                        </p:attrNameLst>
                                      </p:cBhvr>
                                      <p:to>
                                        <p:strVal val="visible"/>
                                      </p:to>
                                    </p:set>
                                  </p:childTnLst>
                                  <p:subTnLst>
                                    <p:audio>
                                      <p:cMediaNode mute="1">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このプレゼンテーションでは、</a:t>
            </a:r>
          </a:p>
          <a:p>
            <a:pPr algn="ctr">
              <a:lnSpc>
                <a:spcPts val="4800"/>
              </a:lnSpc>
            </a:pPr>
            <a:r>
              <a:rPr lang="ja-JP" altLang="en-US" sz="2800" b="1" dirty="0">
                <a:latin typeface="ＭＳ 明朝" panose="02020609040205080304" pitchFamily="17" charset="-128"/>
                <a:ea typeface="ＭＳ 明朝" panose="02020609040205080304" pitchFamily="17" charset="-128"/>
              </a:rPr>
              <a:t>なぜこれらが間違いなのか。</a:t>
            </a:r>
          </a:p>
          <a:p>
            <a:pPr algn="ctr">
              <a:lnSpc>
                <a:spcPts val="4800"/>
              </a:lnSpc>
            </a:pPr>
            <a:r>
              <a:rPr lang="ja-JP" altLang="en-US" sz="2800" b="1" dirty="0">
                <a:latin typeface="ＭＳ 明朝" panose="02020609040205080304" pitchFamily="17" charset="-128"/>
                <a:ea typeface="ＭＳ 明朝" panose="02020609040205080304" pitchFamily="17" charset="-128"/>
              </a:rPr>
              <a:t>そして</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8866642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一瞬だけラッキーで儲かって、</a:t>
            </a:r>
          </a:p>
          <a:p>
            <a:pPr algn="ctr">
              <a:lnSpc>
                <a:spcPts val="4800"/>
              </a:lnSpc>
            </a:pPr>
            <a:r>
              <a:rPr lang="ja-JP" altLang="en-US" sz="2800" b="1" dirty="0">
                <a:latin typeface="ＭＳ 明朝" panose="02020609040205080304" pitchFamily="17" charset="-128"/>
                <a:ea typeface="ＭＳ 明朝" panose="02020609040205080304" pitchFamily="17" charset="-128"/>
              </a:rPr>
              <a:t>その後、落ちぶれていく人たちです。</a:t>
            </a:r>
          </a:p>
          <a:p>
            <a:pPr algn="ctr">
              <a:lnSpc>
                <a:spcPts val="4800"/>
              </a:lnSpc>
            </a:pPr>
            <a:r>
              <a:rPr lang="ja-JP" altLang="en-US" sz="2800" b="1" dirty="0">
                <a:latin typeface="ＭＳ 明朝" panose="02020609040205080304" pitchFamily="17" charset="-128"/>
                <a:ea typeface="ＭＳ 明朝" panose="02020609040205080304" pitchFamily="17" charset="-128"/>
              </a:rPr>
              <a:t>他にも</a:t>
            </a:r>
            <a:r>
              <a:rPr lang="ja-JP" altLang="en-US" sz="2800" b="1" dirty="0" err="1">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961123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8"/>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何年間も</a:t>
            </a:r>
          </a:p>
          <a:p>
            <a:pPr algn="ctr">
              <a:lnSpc>
                <a:spcPts val="4800"/>
              </a:lnSpc>
            </a:pPr>
            <a:r>
              <a:rPr lang="ja-JP" altLang="en-US" sz="2800" b="1" dirty="0">
                <a:latin typeface="ＭＳ 明朝" panose="02020609040205080304" pitchFamily="17" charset="-128"/>
                <a:ea typeface="ＭＳ 明朝" panose="02020609040205080304" pitchFamily="17" charset="-128"/>
              </a:rPr>
              <a:t>「成功したい人向け」のセミナーに</a:t>
            </a:r>
          </a:p>
          <a:p>
            <a:pPr algn="ctr">
              <a:lnSpc>
                <a:spcPts val="4800"/>
              </a:lnSpc>
            </a:pPr>
            <a:r>
              <a:rPr lang="ja-JP" altLang="en-US" sz="2800" b="1" dirty="0">
                <a:latin typeface="ＭＳ 明朝" panose="02020609040205080304" pitchFamily="17" charset="-128"/>
                <a:ea typeface="ＭＳ 明朝" panose="02020609040205080304" pitchFamily="17" charset="-128"/>
              </a:rPr>
              <a:t>「リピート参加」しているのに、</a:t>
            </a:r>
          </a:p>
          <a:p>
            <a:pPr algn="ctr">
              <a:lnSpc>
                <a:spcPts val="4800"/>
              </a:lnSpc>
            </a:pPr>
            <a:r>
              <a:rPr lang="ja-JP" altLang="en-US" sz="2800" b="1" dirty="0">
                <a:latin typeface="ＭＳ 明朝" panose="02020609040205080304" pitchFamily="17" charset="-128"/>
                <a:ea typeface="ＭＳ 明朝" panose="02020609040205080304" pitchFamily="17" charset="-128"/>
              </a:rPr>
              <a:t>いつまでたっても</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「起業準備中」</a:t>
            </a:r>
            <a:r>
              <a:rPr lang="ja-JP" altLang="en-US" sz="2800" b="1" dirty="0">
                <a:latin typeface="ＭＳ 明朝" panose="02020609040205080304" pitchFamily="17" charset="-128"/>
                <a:ea typeface="ＭＳ 明朝" panose="02020609040205080304" pitchFamily="17" charset="-128"/>
              </a:rPr>
              <a:t>の人や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276851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色々買って勉強しているのに</a:t>
            </a:r>
          </a:p>
          <a:p>
            <a:pPr algn="ctr">
              <a:lnSpc>
                <a:spcPts val="4800"/>
              </a:lnSpc>
            </a:pPr>
            <a:r>
              <a:rPr lang="ja-JP" altLang="en-US" sz="2800" b="1" dirty="0">
                <a:latin typeface="ＭＳ 明朝" panose="02020609040205080304" pitchFamily="17" charset="-128"/>
                <a:ea typeface="ＭＳ 明朝" panose="02020609040205080304" pitchFamily="17" charset="-128"/>
              </a:rPr>
              <a:t>成果が出ていない単なる</a:t>
            </a:r>
            <a:r>
              <a:rPr lang="ja-JP" altLang="en-US" sz="2800" b="1" dirty="0">
                <a:solidFill>
                  <a:srgbClr val="C00000"/>
                </a:solidFill>
                <a:latin typeface="ＭＳ 明朝" panose="02020609040205080304" pitchFamily="17" charset="-128"/>
                <a:ea typeface="ＭＳ 明朝" panose="02020609040205080304" pitchFamily="17" charset="-128"/>
              </a:rPr>
              <a:t>情報通</a:t>
            </a:r>
            <a:r>
              <a:rPr lang="ja-JP" altLang="en-US" sz="2800" b="1" dirty="0">
                <a:latin typeface="ＭＳ 明朝" panose="02020609040205080304" pitchFamily="17" charset="-128"/>
                <a:ea typeface="ＭＳ 明朝" panose="02020609040205080304" pitchFamily="17" charset="-128"/>
              </a:rPr>
              <a:t>の人</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2248425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あらゆるメルマガを</a:t>
            </a:r>
          </a:p>
          <a:p>
            <a:pPr algn="ctr">
              <a:lnSpc>
                <a:spcPts val="4800"/>
              </a:lnSpc>
            </a:pPr>
            <a:r>
              <a:rPr lang="ja-JP" altLang="en-US" sz="2800" b="1" dirty="0">
                <a:latin typeface="ＭＳ 明朝" panose="02020609040205080304" pitchFamily="17" charset="-128"/>
                <a:ea typeface="ＭＳ 明朝" panose="02020609040205080304" pitchFamily="17" charset="-128"/>
              </a:rPr>
              <a:t>くまなくチェックしている</a:t>
            </a:r>
          </a:p>
          <a:p>
            <a:pPr algn="ctr">
              <a:lnSpc>
                <a:spcPts val="4800"/>
              </a:lnSpc>
            </a:pPr>
            <a:r>
              <a:rPr lang="ja-JP" altLang="en-US" sz="2800" b="1" dirty="0">
                <a:latin typeface="ＭＳ 明朝" panose="02020609040205080304" pitchFamily="17" charset="-128"/>
                <a:ea typeface="ＭＳ 明朝" panose="02020609040205080304" pitchFamily="17" charset="-128"/>
              </a:rPr>
              <a:t>「フォロワー」など</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8464579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43950"/>
            <a:ext cx="11122926" cy="3170099"/>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なかなか結果を出せない人を</a:t>
            </a:r>
          </a:p>
          <a:p>
            <a:pPr algn="ctr">
              <a:lnSpc>
                <a:spcPts val="4800"/>
              </a:lnSpc>
            </a:pPr>
            <a:r>
              <a:rPr lang="ja-JP" altLang="en-US" sz="2800" b="1" dirty="0">
                <a:latin typeface="ＭＳ 明朝" panose="02020609040205080304" pitchFamily="17" charset="-128"/>
                <a:ea typeface="ＭＳ 明朝" panose="02020609040205080304" pitchFamily="17" charset="-128"/>
              </a:rPr>
              <a:t>見てきました。</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そういう人に共通して言えること、</a:t>
            </a:r>
          </a:p>
          <a:p>
            <a:pPr algn="ctr">
              <a:lnSpc>
                <a:spcPts val="4800"/>
              </a:lnSpc>
            </a:pPr>
            <a:r>
              <a:rPr lang="ja-JP" altLang="en-US" sz="2800" b="1" dirty="0">
                <a:latin typeface="ＭＳ 明朝" panose="02020609040205080304" pitchFamily="17" charset="-128"/>
                <a:ea typeface="ＭＳ 明朝" panose="02020609040205080304" pitchFamily="17" charset="-128"/>
              </a:rPr>
              <a:t>それは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4712397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「収入の目標を立てるのが早すぎる」</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ということです。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ぶっちゃけて言えば</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2403497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短期的に一瞬稼ぐことなんて、</a:t>
            </a:r>
          </a:p>
          <a:p>
            <a:pPr algn="ctr">
              <a:lnSpc>
                <a:spcPts val="4800"/>
              </a:lnSpc>
            </a:pPr>
            <a:r>
              <a:rPr lang="ja-JP" altLang="en-US" sz="2800" b="1" dirty="0">
                <a:latin typeface="ＭＳ 明朝" panose="02020609040205080304" pitchFamily="17" charset="-128"/>
                <a:ea typeface="ＭＳ 明朝" panose="02020609040205080304" pitchFamily="17" charset="-128"/>
              </a:rPr>
              <a:t>ちょっとした儲け話に乗ればスグです。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例えば</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4844503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4"/>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「全くの初心者が</a:t>
            </a:r>
          </a:p>
          <a:p>
            <a:pPr algn="ctr">
              <a:lnSpc>
                <a:spcPts val="4800"/>
              </a:lnSpc>
            </a:pPr>
            <a:r>
              <a:rPr lang="ja-JP" altLang="en-US" sz="2800" b="1" dirty="0">
                <a:latin typeface="ＭＳ 明朝" panose="02020609040205080304" pitchFamily="17" charset="-128"/>
                <a:ea typeface="ＭＳ 明朝" panose="02020609040205080304" pitchFamily="17" charset="-128"/>
              </a:rPr>
              <a:t>１か月以内に</a:t>
            </a:r>
            <a:r>
              <a:rPr lang="en-US" altLang="ja-JP" sz="2800" b="1" dirty="0">
                <a:latin typeface="ＭＳ 明朝" panose="02020609040205080304" pitchFamily="17" charset="-128"/>
                <a:ea typeface="ＭＳ 明朝" panose="02020609040205080304" pitchFamily="17" charset="-128"/>
              </a:rPr>
              <a:t>100</a:t>
            </a:r>
            <a:r>
              <a:rPr lang="ja-JP" altLang="en-US" sz="2800" b="1" dirty="0">
                <a:latin typeface="ＭＳ 明朝" panose="02020609040205080304" pitchFamily="17" charset="-128"/>
                <a:ea typeface="ＭＳ 明朝" panose="02020609040205080304" pitchFamily="17" charset="-128"/>
              </a:rPr>
              <a:t>万稼ぐ方法」</a:t>
            </a:r>
          </a:p>
          <a:p>
            <a:pPr algn="ctr">
              <a:lnSpc>
                <a:spcPts val="4800"/>
              </a:lnSpc>
            </a:pPr>
            <a:r>
              <a:rPr lang="ja-JP" altLang="en-US" sz="2800" b="1" dirty="0">
                <a:latin typeface="ＭＳ 明朝" panose="02020609040205080304" pitchFamily="17" charset="-128"/>
                <a:ea typeface="ＭＳ 明朝" panose="02020609040205080304" pitchFamily="17" charset="-128"/>
              </a:rPr>
              <a:t>は、実在します。</a:t>
            </a:r>
          </a:p>
          <a:p>
            <a:pPr algn="ctr">
              <a:lnSpc>
                <a:spcPts val="4800"/>
              </a:lnSpc>
            </a:pPr>
            <a:r>
              <a:rPr lang="ja-JP" altLang="en-US" sz="2800" b="1" dirty="0">
                <a:latin typeface="ＭＳ 明朝" panose="02020609040205080304" pitchFamily="17" charset="-128"/>
                <a:ea typeface="ＭＳ 明朝" panose="02020609040205080304" pitchFamily="17" charset="-128"/>
              </a:rPr>
              <a:t>でも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4903437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07402"/>
            <a:ext cx="11122926" cy="3243196"/>
          </a:xfrm>
          <a:prstGeom prst="rect">
            <a:avLst/>
          </a:prstGeom>
          <a:noFill/>
        </p:spPr>
        <p:txBody>
          <a:bodyPr wrap="square" rtlCol="0" anchor="ctr">
            <a:spAutoFit/>
          </a:bodyPr>
          <a:lstStyle/>
          <a:p>
            <a:pPr algn="ctr">
              <a:lnSpc>
                <a:spcPct val="150000"/>
              </a:lnSpc>
            </a:pPr>
            <a:r>
              <a:rPr lang="ja-JP" altLang="en-US" sz="4800" b="1" dirty="0">
                <a:solidFill>
                  <a:srgbClr val="C00000"/>
                </a:solidFill>
                <a:latin typeface="ＭＳ 明朝" panose="02020609040205080304" pitchFamily="17" charset="-128"/>
                <a:ea typeface="ＭＳ 明朝" panose="02020609040205080304" pitchFamily="17" charset="-128"/>
              </a:rPr>
              <a:t>「稼ぐこと」と</a:t>
            </a:r>
          </a:p>
          <a:p>
            <a:pPr algn="ctr">
              <a:lnSpc>
                <a:spcPct val="150000"/>
              </a:lnSpc>
            </a:pPr>
            <a:r>
              <a:rPr lang="ja-JP" altLang="en-US" sz="4800" b="1" dirty="0">
                <a:solidFill>
                  <a:srgbClr val="C00000"/>
                </a:solidFill>
                <a:latin typeface="ＭＳ 明朝" panose="02020609040205080304" pitchFamily="17" charset="-128"/>
                <a:ea typeface="ＭＳ 明朝" panose="02020609040205080304" pitchFamily="17" charset="-128"/>
              </a:rPr>
              <a:t>「稼ぎ続けること」は、</a:t>
            </a:r>
          </a:p>
          <a:p>
            <a:pPr algn="ctr">
              <a:lnSpc>
                <a:spcPct val="150000"/>
              </a:lnSpc>
            </a:pPr>
            <a:r>
              <a:rPr lang="ja-JP" altLang="en-US" sz="4800" b="1" dirty="0">
                <a:solidFill>
                  <a:srgbClr val="C00000"/>
                </a:solidFill>
                <a:latin typeface="ＭＳ 明朝" panose="02020609040205080304" pitchFamily="17" charset="-128"/>
                <a:ea typeface="ＭＳ 明朝" panose="02020609040205080304" pitchFamily="17" charset="-128"/>
              </a:rPr>
              <a:t>全く別の話</a:t>
            </a:r>
            <a:endParaRPr kumimoji="1" lang="en-US" altLang="ja-JP" sz="4800" b="1" dirty="0">
              <a:solidFill>
                <a:srgbClr val="C00000"/>
              </a:solidFill>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45023520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ちょっとした「ノウハウ」で、</a:t>
            </a:r>
          </a:p>
          <a:p>
            <a:pPr algn="ctr">
              <a:lnSpc>
                <a:spcPts val="4800"/>
              </a:lnSpc>
            </a:pPr>
            <a:r>
              <a:rPr lang="ja-JP" altLang="en-US" sz="2800" b="1" dirty="0">
                <a:latin typeface="ＭＳ 明朝" panose="02020609040205080304" pitchFamily="17" charset="-128"/>
                <a:ea typeface="ＭＳ 明朝" panose="02020609040205080304" pitchFamily="17" charset="-128"/>
              </a:rPr>
              <a:t>すぐに得られる収入は、</a:t>
            </a:r>
          </a:p>
          <a:p>
            <a:pPr algn="ctr">
              <a:lnSpc>
                <a:spcPts val="4800"/>
              </a:lnSpc>
            </a:pPr>
            <a:r>
              <a:rPr lang="ja-JP" altLang="en-US" sz="2800" b="1" dirty="0">
                <a:latin typeface="ＭＳ 明朝" panose="02020609040205080304" pitchFamily="17" charset="-128"/>
                <a:ea typeface="ＭＳ 明朝" panose="02020609040205080304" pitchFamily="17" charset="-128"/>
              </a:rPr>
              <a:t>すぐになくなってしまうものなのです</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08321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43952"/>
            <a:ext cx="11122926" cy="3170099"/>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その間違いを正し、</a:t>
            </a:r>
          </a:p>
          <a:p>
            <a:pPr algn="ctr">
              <a:lnSpc>
                <a:spcPts val="4800"/>
              </a:lnSpc>
            </a:pPr>
            <a:r>
              <a:rPr lang="ja-JP" altLang="en-US" sz="2800" b="1" dirty="0">
                <a:latin typeface="ＭＳ 明朝" panose="02020609040205080304" pitchFamily="17" charset="-128"/>
                <a:ea typeface="ＭＳ 明朝" panose="02020609040205080304" pitchFamily="17" charset="-128"/>
              </a:rPr>
              <a:t>ビジネスで成果を出すために重要な</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１つのスキル</a:t>
            </a:r>
            <a:r>
              <a:rPr lang="ja-JP" altLang="en-US" sz="2800" b="1" dirty="0">
                <a:latin typeface="ＭＳ 明朝" panose="02020609040205080304" pitchFamily="17" charset="-128"/>
                <a:ea typeface="ＭＳ 明朝" panose="02020609040205080304" pitchFamily="17" charset="-128"/>
              </a:rPr>
              <a:t>についてお話しします。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僕はこのスキルに出会う前</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182949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21703"/>
            <a:ext cx="11122926" cy="6145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理由は簡単です。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93984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4"/>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ちょっとでも</a:t>
            </a:r>
            <a:r>
              <a:rPr lang="ja-JP" altLang="en-US" sz="2800" b="1" dirty="0">
                <a:solidFill>
                  <a:srgbClr val="C00000"/>
                </a:solidFill>
                <a:latin typeface="ＭＳ 明朝" panose="02020609040205080304" pitchFamily="17" charset="-128"/>
                <a:ea typeface="ＭＳ 明朝" panose="02020609040205080304" pitchFamily="17" charset="-128"/>
              </a:rPr>
              <a:t>環境が変われば</a:t>
            </a:r>
            <a:r>
              <a:rPr lang="ja-JP" altLang="en-US"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もうその</a:t>
            </a:r>
            <a:r>
              <a:rPr lang="ja-JP" altLang="en-US" sz="2800" b="1" dirty="0">
                <a:solidFill>
                  <a:srgbClr val="C00000"/>
                </a:solidFill>
                <a:latin typeface="ＭＳ 明朝" panose="02020609040205080304" pitchFamily="17" charset="-128"/>
                <a:ea typeface="ＭＳ 明朝" panose="02020609040205080304" pitchFamily="17" charset="-128"/>
              </a:rPr>
              <a:t>「ノウハウ」</a:t>
            </a:r>
            <a:r>
              <a:rPr lang="ja-JP" altLang="en-US" sz="2800" b="1" dirty="0">
                <a:latin typeface="ＭＳ 明朝" panose="02020609040205080304" pitchFamily="17" charset="-128"/>
                <a:ea typeface="ＭＳ 明朝" panose="02020609040205080304" pitchFamily="17" charset="-128"/>
              </a:rPr>
              <a:t>は</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使えなくなってしまう</a:t>
            </a:r>
            <a:r>
              <a:rPr lang="ja-JP" altLang="en-US" sz="2800" b="1" dirty="0">
                <a:latin typeface="ＭＳ 明朝" panose="02020609040205080304" pitchFamily="17" charset="-128"/>
                <a:ea typeface="ＭＳ 明朝" panose="02020609040205080304" pitchFamily="17" charset="-128"/>
              </a:rPr>
              <a:t>からです。</a:t>
            </a:r>
          </a:p>
          <a:p>
            <a:pPr algn="ctr">
              <a:lnSpc>
                <a:spcPts val="4800"/>
              </a:lnSpc>
            </a:pPr>
            <a:r>
              <a:rPr lang="ja-JP" altLang="en-US" sz="2800" b="1" dirty="0">
                <a:latin typeface="ＭＳ 明朝" panose="02020609040205080304" pitchFamily="17" charset="-128"/>
                <a:ea typeface="ＭＳ 明朝" panose="02020609040205080304" pitchFamily="17" charset="-128"/>
              </a:rPr>
              <a:t>最悪なのが</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8525806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その一時手にしたお金を</a:t>
            </a:r>
          </a:p>
          <a:p>
            <a:pPr algn="ctr">
              <a:lnSpc>
                <a:spcPts val="4800"/>
              </a:lnSpc>
            </a:pPr>
            <a:r>
              <a:rPr lang="ja-JP" altLang="en-US" sz="2800" b="1" dirty="0">
                <a:latin typeface="ＭＳ 明朝" panose="02020609040205080304" pitchFamily="17" charset="-128"/>
                <a:ea typeface="ＭＳ 明朝" panose="02020609040205080304" pitchFamily="17" charset="-128"/>
              </a:rPr>
              <a:t>自分の実力だと勘違いして</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0132097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せっかくの安定を捨てて</a:t>
            </a:r>
          </a:p>
          <a:p>
            <a:pPr algn="ctr">
              <a:lnSpc>
                <a:spcPts val="4800"/>
              </a:lnSpc>
            </a:pPr>
            <a:r>
              <a:rPr lang="ja-JP" altLang="en-US" sz="2800" b="1" dirty="0">
                <a:latin typeface="ＭＳ 明朝" panose="02020609040205080304" pitchFamily="17" charset="-128"/>
                <a:ea typeface="ＭＳ 明朝" panose="02020609040205080304" pitchFamily="17" charset="-128"/>
              </a:rPr>
              <a:t>会社を辞めてしまったり、</a:t>
            </a:r>
          </a:p>
          <a:p>
            <a:pPr algn="ctr">
              <a:lnSpc>
                <a:spcPts val="4800"/>
              </a:lnSpc>
            </a:pPr>
            <a:r>
              <a:rPr lang="ja-JP" altLang="en-US" sz="2800" b="1" dirty="0">
                <a:latin typeface="ＭＳ 明朝" panose="02020609040205080304" pitchFamily="17" charset="-128"/>
                <a:ea typeface="ＭＳ 明朝" panose="02020609040205080304" pitchFamily="17" charset="-128"/>
              </a:rPr>
              <a:t>稼いだお金で豪遊してしまうケース。</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240114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そうなると、</a:t>
            </a:r>
          </a:p>
          <a:p>
            <a:pPr algn="ctr">
              <a:lnSpc>
                <a:spcPts val="4800"/>
              </a:lnSpc>
            </a:pPr>
            <a:r>
              <a:rPr lang="ja-JP" altLang="en-US" sz="2800" b="1" dirty="0">
                <a:latin typeface="ＭＳ 明朝" panose="02020609040205080304" pitchFamily="17" charset="-128"/>
                <a:ea typeface="ＭＳ 明朝" panose="02020609040205080304" pitchFamily="17" charset="-128"/>
              </a:rPr>
              <a:t>その先は恐ろしいことになります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911197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これは、収入の目標を立てるのが</a:t>
            </a:r>
          </a:p>
          <a:p>
            <a:pPr algn="ctr">
              <a:lnSpc>
                <a:spcPts val="4800"/>
              </a:lnSpc>
            </a:pPr>
            <a:r>
              <a:rPr lang="ja-JP" altLang="en-US" sz="2800" b="1" dirty="0">
                <a:latin typeface="ＭＳ 明朝" panose="02020609040205080304" pitchFamily="17" charset="-128"/>
                <a:ea typeface="ＭＳ 明朝" panose="02020609040205080304" pitchFamily="17" charset="-128"/>
              </a:rPr>
              <a:t>「早すぎる」事によっておきます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00489070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身の丈に合わない収入を</a:t>
            </a:r>
          </a:p>
          <a:p>
            <a:pPr algn="ctr">
              <a:lnSpc>
                <a:spcPts val="4800"/>
              </a:lnSpc>
            </a:pPr>
            <a:r>
              <a:rPr lang="ja-JP" altLang="en-US" sz="2800" b="1" dirty="0">
                <a:latin typeface="ＭＳ 明朝" panose="02020609040205080304" pitchFamily="17" charset="-128"/>
                <a:ea typeface="ＭＳ 明朝" panose="02020609040205080304" pitchFamily="17" charset="-128"/>
              </a:rPr>
              <a:t>あせって手にしようとすると</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867013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バランスが崩れて収入が</a:t>
            </a:r>
          </a:p>
          <a:p>
            <a:pPr algn="ctr">
              <a:lnSpc>
                <a:spcPts val="4800"/>
              </a:lnSpc>
            </a:pPr>
            <a:r>
              <a:rPr lang="ja-JP" altLang="en-US" sz="2800" b="1" dirty="0">
                <a:latin typeface="ＭＳ 明朝" panose="02020609040205080304" pitchFamily="17" charset="-128"/>
                <a:ea typeface="ＭＳ 明朝" panose="02020609040205080304" pitchFamily="17" charset="-128"/>
              </a:rPr>
              <a:t>元に戻ってしまうのです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377964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例えば、</a:t>
            </a:r>
          </a:p>
          <a:p>
            <a:pPr algn="ctr">
              <a:lnSpc>
                <a:spcPts val="4800"/>
              </a:lnSpc>
            </a:pPr>
            <a:r>
              <a:rPr lang="ja-JP" altLang="en-US" sz="2800" b="1" dirty="0">
                <a:latin typeface="ＭＳ 明朝" panose="02020609040205080304" pitchFamily="17" charset="-128"/>
                <a:ea typeface="ＭＳ 明朝" panose="02020609040205080304" pitchFamily="17" charset="-128"/>
              </a:rPr>
              <a:t>今月、</a:t>
            </a:r>
            <a:r>
              <a:rPr lang="en-US" altLang="ja-JP" sz="2800" b="1" dirty="0">
                <a:latin typeface="ＭＳ 明朝" panose="02020609040205080304" pitchFamily="17" charset="-128"/>
                <a:ea typeface="ＭＳ 明朝" panose="02020609040205080304" pitchFamily="17" charset="-128"/>
              </a:rPr>
              <a:t>100</a:t>
            </a:r>
            <a:r>
              <a:rPr lang="ja-JP" altLang="en-US" sz="2800" b="1" dirty="0">
                <a:latin typeface="ＭＳ 明朝" panose="02020609040205080304" pitchFamily="17" charset="-128"/>
                <a:ea typeface="ＭＳ 明朝" panose="02020609040205080304" pitchFamily="17" charset="-128"/>
              </a:rPr>
              <a:t>万円追加で</a:t>
            </a:r>
          </a:p>
          <a:p>
            <a:pPr algn="ctr">
              <a:lnSpc>
                <a:spcPts val="4800"/>
              </a:lnSpc>
            </a:pPr>
            <a:r>
              <a:rPr lang="ja-JP" altLang="en-US" sz="2800" b="1" dirty="0">
                <a:latin typeface="ＭＳ 明朝" panose="02020609040205080304" pitchFamily="17" charset="-128"/>
                <a:ea typeface="ＭＳ 明朝" panose="02020609040205080304" pitchFamily="17" charset="-128"/>
              </a:rPr>
              <a:t>現金が入ったとしても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3262335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21703"/>
            <a:ext cx="11122926" cy="6145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人生はほとんど変わりません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61207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普通の大学を卒業してＩＴ系の企業に勤める、</a:t>
            </a:r>
          </a:p>
          <a:p>
            <a:pPr algn="ctr">
              <a:lnSpc>
                <a:spcPts val="4800"/>
              </a:lnSpc>
            </a:pPr>
            <a:r>
              <a:rPr lang="ja-JP" altLang="en-US" sz="2800" b="1" dirty="0">
                <a:latin typeface="ＭＳ 明朝" panose="02020609040205080304" pitchFamily="17" charset="-128"/>
                <a:ea typeface="ＭＳ 明朝" panose="02020609040205080304" pitchFamily="17" charset="-128"/>
              </a:rPr>
              <a:t>月の小遣いが３万円の普通のサラリーマン</a:t>
            </a:r>
          </a:p>
          <a:p>
            <a:pPr algn="ctr">
              <a:lnSpc>
                <a:spcPts val="4800"/>
              </a:lnSpc>
            </a:pPr>
            <a:r>
              <a:rPr lang="ja-JP" altLang="en-US" sz="2800" b="1" dirty="0">
                <a:latin typeface="ＭＳ 明朝" panose="02020609040205080304" pitchFamily="17" charset="-128"/>
                <a:ea typeface="ＭＳ 明朝" panose="02020609040205080304" pitchFamily="17" charset="-128"/>
              </a:rPr>
              <a:t>でした。でも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47664343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4"/>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ちょっといい腕時計が買えるとか</a:t>
            </a:r>
            <a:r>
              <a:rPr lang="en-US" altLang="ja-JP"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旅行に行けるとか</a:t>
            </a:r>
            <a:r>
              <a:rPr lang="en-US" altLang="ja-JP"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その程度でしょう。</a:t>
            </a:r>
          </a:p>
          <a:p>
            <a:pPr algn="ctr">
              <a:lnSpc>
                <a:spcPts val="4800"/>
              </a:lnSpc>
            </a:pPr>
            <a:r>
              <a:rPr lang="ja-JP" altLang="en-US" sz="2800" b="1" dirty="0">
                <a:latin typeface="ＭＳ 明朝" panose="02020609040205080304" pitchFamily="17" charset="-128"/>
                <a:ea typeface="ＭＳ 明朝" panose="02020609040205080304" pitchFamily="17" charset="-128"/>
              </a:rPr>
              <a:t>でも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6108582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4"/>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その</a:t>
            </a:r>
            <a:r>
              <a:rPr lang="en-US" altLang="ja-JP" sz="2800" b="1" dirty="0">
                <a:solidFill>
                  <a:srgbClr val="C00000"/>
                </a:solidFill>
                <a:latin typeface="ＭＳ 明朝" panose="02020609040205080304" pitchFamily="17" charset="-128"/>
                <a:ea typeface="ＭＳ 明朝" panose="02020609040205080304" pitchFamily="17" charset="-128"/>
              </a:rPr>
              <a:t>100</a:t>
            </a:r>
            <a:r>
              <a:rPr lang="ja-JP" altLang="en-US" sz="2800" b="1" dirty="0">
                <a:solidFill>
                  <a:srgbClr val="C00000"/>
                </a:solidFill>
                <a:latin typeface="ＭＳ 明朝" panose="02020609040205080304" pitchFamily="17" charset="-128"/>
                <a:ea typeface="ＭＳ 明朝" panose="02020609040205080304" pitchFamily="17" charset="-128"/>
              </a:rPr>
              <a:t>万円</a:t>
            </a:r>
            <a:r>
              <a:rPr lang="ja-JP" altLang="en-US" sz="2800" b="1" dirty="0">
                <a:latin typeface="ＭＳ 明朝" panose="02020609040205080304" pitchFamily="17" charset="-128"/>
                <a:ea typeface="ＭＳ 明朝" panose="02020609040205080304" pitchFamily="17" charset="-128"/>
              </a:rPr>
              <a:t>を、</a:t>
            </a:r>
          </a:p>
          <a:p>
            <a:pPr algn="ctr">
              <a:lnSpc>
                <a:spcPts val="4800"/>
              </a:lnSpc>
            </a:pPr>
            <a:r>
              <a:rPr lang="ja-JP" altLang="en-US" sz="2800" b="1" dirty="0">
                <a:latin typeface="ＭＳ 明朝" panose="02020609040205080304" pitchFamily="17" charset="-128"/>
                <a:ea typeface="ＭＳ 明朝" panose="02020609040205080304" pitchFamily="17" charset="-128"/>
              </a:rPr>
              <a:t>誰にも頼ることなく、</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いつでも、何度でも稼げる</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「技術」「スキル」を手にすれば</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3614591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0857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あなたの人生は</a:t>
            </a:r>
          </a:p>
          <a:p>
            <a:pPr algn="ctr">
              <a:lnSpc>
                <a:spcPts val="4800"/>
              </a:lnSpc>
            </a:pPr>
            <a:r>
              <a:rPr lang="ja-JP" altLang="en-US" sz="2800" b="1" dirty="0">
                <a:latin typeface="ＭＳ 明朝" panose="02020609040205080304" pitchFamily="17" charset="-128"/>
                <a:ea typeface="ＭＳ 明朝" panose="02020609040205080304" pitchFamily="17" charset="-128"/>
              </a:rPr>
              <a:t>全く変わったものになります。</a:t>
            </a:r>
          </a:p>
          <a:p>
            <a:pPr algn="ctr">
              <a:lnSpc>
                <a:spcPts val="4800"/>
              </a:lnSpc>
            </a:pPr>
            <a:r>
              <a:rPr lang="ja-JP" altLang="en-US" sz="2800" b="1" dirty="0">
                <a:latin typeface="ＭＳ 明朝" panose="02020609040205080304" pitchFamily="17" charset="-128"/>
                <a:ea typeface="ＭＳ 明朝" panose="02020609040205080304" pitchFamily="17" charset="-128"/>
              </a:rPr>
              <a:t>だからまずは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3380592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8"/>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稼ぐことよりも、</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稼げる自分になる</a:t>
            </a:r>
            <a:r>
              <a:rPr lang="ja-JP" altLang="en-US" sz="2800" b="1" dirty="0">
                <a:latin typeface="ＭＳ 明朝" panose="02020609040205080304" pitchFamily="17" charset="-128"/>
                <a:ea typeface="ＭＳ 明朝" panose="02020609040205080304" pitchFamily="17" charset="-128"/>
              </a:rPr>
              <a:t>こと。</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稼ぐ技術・スキルを</a:t>
            </a:r>
          </a:p>
          <a:p>
            <a:pPr algn="ctr">
              <a:lnSpc>
                <a:spcPts val="4800"/>
              </a:lnSpc>
            </a:pPr>
            <a:r>
              <a:rPr lang="ja-JP" altLang="en-US" sz="2800" b="1" dirty="0">
                <a:latin typeface="ＭＳ 明朝" panose="02020609040205080304" pitchFamily="17" charset="-128"/>
                <a:ea typeface="ＭＳ 明朝" panose="02020609040205080304" pitchFamily="17" charset="-128"/>
              </a:rPr>
              <a:t>身につけることが大切なのです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8948511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51727"/>
            <a:ext cx="11122926" cy="25545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もちろん、技術・スキルは</a:t>
            </a:r>
          </a:p>
          <a:p>
            <a:pPr algn="ctr">
              <a:lnSpc>
                <a:spcPts val="4800"/>
              </a:lnSpc>
            </a:pPr>
            <a:r>
              <a:rPr lang="en-US" altLang="ja-JP" sz="2800" b="1" dirty="0">
                <a:latin typeface="ＭＳ 明朝" panose="02020609040205080304" pitchFamily="17" charset="-128"/>
                <a:ea typeface="ＭＳ 明朝" panose="02020609040205080304" pitchFamily="17" charset="-128"/>
              </a:rPr>
              <a:t>1</a:t>
            </a:r>
            <a:r>
              <a:rPr lang="ja-JP" altLang="en-US" sz="2800" b="1" dirty="0">
                <a:latin typeface="ＭＳ 明朝" panose="02020609040205080304" pitchFamily="17" charset="-128"/>
                <a:ea typeface="ＭＳ 明朝" panose="02020609040205080304" pitchFamily="17" charset="-128"/>
              </a:rPr>
              <a:t>日や</a:t>
            </a:r>
            <a:r>
              <a:rPr lang="en-US" altLang="ja-JP" sz="2800" b="1" dirty="0">
                <a:latin typeface="ＭＳ 明朝" panose="02020609040205080304" pitchFamily="17" charset="-128"/>
                <a:ea typeface="ＭＳ 明朝" panose="02020609040205080304" pitchFamily="17" charset="-128"/>
              </a:rPr>
              <a:t>2</a:t>
            </a:r>
            <a:r>
              <a:rPr lang="ja-JP" altLang="en-US" sz="2800" b="1" dirty="0">
                <a:latin typeface="ＭＳ 明朝" panose="02020609040205080304" pitchFamily="17" charset="-128"/>
                <a:ea typeface="ＭＳ 明朝" panose="02020609040205080304" pitchFamily="17" charset="-128"/>
              </a:rPr>
              <a:t>日で身につくものではありません。</a:t>
            </a:r>
          </a:p>
          <a:p>
            <a:pPr algn="ctr">
              <a:lnSpc>
                <a:spcPts val="4800"/>
              </a:lnSpc>
            </a:pP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でも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0337902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725668"/>
            <a:ext cx="11122926" cy="25545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コツコツ積み上げて手にした</a:t>
            </a:r>
          </a:p>
          <a:p>
            <a:pPr algn="ctr">
              <a:lnSpc>
                <a:spcPts val="4800"/>
              </a:lnSpc>
            </a:pPr>
            <a:r>
              <a:rPr lang="ja-JP" altLang="en-US" sz="2800" b="1" dirty="0">
                <a:latin typeface="ＭＳ 明朝" panose="02020609040205080304" pitchFamily="17" charset="-128"/>
                <a:ea typeface="ＭＳ 明朝" panose="02020609040205080304" pitchFamily="17" charset="-128"/>
              </a:rPr>
              <a:t>「稼ぐ」スキルはちょっとやそっとで</a:t>
            </a:r>
          </a:p>
          <a:p>
            <a:pPr algn="ctr">
              <a:lnSpc>
                <a:spcPts val="4800"/>
              </a:lnSpc>
            </a:pPr>
            <a:r>
              <a:rPr lang="ja-JP" altLang="en-US" sz="2800" b="1" dirty="0">
                <a:latin typeface="ＭＳ 明朝" panose="02020609040205080304" pitchFamily="17" charset="-128"/>
                <a:ea typeface="ＭＳ 明朝" panose="02020609040205080304" pitchFamily="17" charset="-128"/>
              </a:rPr>
              <a:t>崩れることはありません。</a:t>
            </a:r>
          </a:p>
          <a:p>
            <a:pPr algn="ctr">
              <a:lnSpc>
                <a:spcPts val="4800"/>
              </a:lnSpc>
            </a:pPr>
            <a:r>
              <a:rPr lang="ja-JP" altLang="en-US" sz="2800" b="1" dirty="0">
                <a:latin typeface="ＭＳ 明朝" panose="02020609040205080304" pitchFamily="17" charset="-128"/>
                <a:ea typeface="ＭＳ 明朝" panose="02020609040205080304" pitchFamily="17" charset="-128"/>
              </a:rPr>
              <a:t>それに</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1384707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7137" y="505006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「今後これさえやっていけば、大丈夫だ」</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a:t>
            </a:r>
            <a:r>
              <a:rPr lang="ja-JP" altLang="en-US" sz="2800" b="1" dirty="0">
                <a:solidFill>
                  <a:srgbClr val="C00000"/>
                </a:solidFill>
                <a:latin typeface="ＭＳ 明朝" panose="02020609040205080304" pitchFamily="17" charset="-128"/>
                <a:ea typeface="ＭＳ 明朝" panose="02020609040205080304" pitchFamily="17" charset="-128"/>
              </a:rPr>
              <a:t>将来への安心感</a:t>
            </a:r>
            <a:r>
              <a:rPr lang="ja-JP" altLang="en-US" sz="2800" b="1" dirty="0">
                <a:latin typeface="ＭＳ 明朝" panose="02020609040205080304" pitchFamily="17" charset="-128"/>
                <a:ea typeface="ＭＳ 明朝" panose="02020609040205080304" pitchFamily="17" charset="-128"/>
              </a:rPr>
              <a:t>も得られます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7556593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一方、ラッキーやちょっとした儲け話で</a:t>
            </a:r>
          </a:p>
          <a:p>
            <a:pPr algn="ctr">
              <a:lnSpc>
                <a:spcPts val="4800"/>
              </a:lnSpc>
            </a:pPr>
            <a:r>
              <a:rPr lang="ja-JP" altLang="en-US" sz="2800" b="1" dirty="0">
                <a:latin typeface="ＭＳ 明朝" panose="02020609040205080304" pitchFamily="17" charset="-128"/>
                <a:ea typeface="ＭＳ 明朝" panose="02020609040205080304" pitchFamily="17" charset="-128"/>
              </a:rPr>
              <a:t>まとまったお金を手にしても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2761579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将来への安心感は得られません。</a:t>
            </a:r>
          </a:p>
          <a:p>
            <a:pPr algn="ctr">
              <a:lnSpc>
                <a:spcPts val="4800"/>
              </a:lnSpc>
            </a:pPr>
            <a:r>
              <a:rPr lang="ja-JP" altLang="en-US" sz="2800" b="1" dirty="0">
                <a:latin typeface="ＭＳ 明朝" panose="02020609040205080304" pitchFamily="17" charset="-128"/>
                <a:ea typeface="ＭＳ 明朝" panose="02020609040205080304" pitchFamily="17" charset="-128"/>
              </a:rPr>
              <a:t>だから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09127261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あえて収入目標を作らない。</a:t>
            </a:r>
          </a:p>
          <a:p>
            <a:pPr algn="ctr">
              <a:lnSpc>
                <a:spcPts val="4800"/>
              </a:lnSpc>
            </a:pPr>
            <a:r>
              <a:rPr lang="ja-JP" altLang="en-US" sz="2800" b="1" dirty="0">
                <a:latin typeface="ＭＳ 明朝" panose="02020609040205080304" pitchFamily="17" charset="-128"/>
                <a:ea typeface="ＭＳ 明朝" panose="02020609040205080304" pitchFamily="17" charset="-128"/>
              </a:rPr>
              <a:t>実はそれが逆に最短ルートなのです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033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31437" y="4867000"/>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このスキルを身につけたお陰で、</a:t>
            </a:r>
          </a:p>
          <a:p>
            <a:pPr algn="ctr">
              <a:lnSpc>
                <a:spcPts val="4800"/>
              </a:lnSpc>
            </a:pPr>
            <a:r>
              <a:rPr lang="ja-JP" altLang="en-US" sz="2800" b="1" dirty="0">
                <a:latin typeface="ＭＳ 明朝" panose="02020609040205080304" pitchFamily="17" charset="-128"/>
                <a:ea typeface="ＭＳ 明朝" panose="02020609040205080304" pitchFamily="17" charset="-128"/>
              </a:rPr>
              <a:t>大手出版社から</a:t>
            </a:r>
            <a:r>
              <a:rPr lang="ja-JP" altLang="en-US" sz="2800" b="1" dirty="0">
                <a:solidFill>
                  <a:srgbClr val="C00000"/>
                </a:solidFill>
                <a:latin typeface="ＭＳ 明朝" panose="02020609040205080304" pitchFamily="17" charset="-128"/>
                <a:ea typeface="ＭＳ 明朝" panose="02020609040205080304" pitchFamily="17" charset="-128"/>
              </a:rPr>
              <a:t>本を出版</a:t>
            </a:r>
            <a:r>
              <a:rPr lang="ja-JP" altLang="en-US" sz="2800" b="1" dirty="0">
                <a:latin typeface="ＭＳ 明朝" panose="02020609040205080304" pitchFamily="17" charset="-128"/>
                <a:ea typeface="ＭＳ 明朝" panose="02020609040205080304" pitchFamily="17" charset="-128"/>
              </a:rPr>
              <a:t>したり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7946187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では、これらの間違いを避けて、</a:t>
            </a:r>
          </a:p>
          <a:p>
            <a:pPr algn="ctr">
              <a:lnSpc>
                <a:spcPts val="4800"/>
              </a:lnSpc>
            </a:pPr>
            <a:r>
              <a:rPr lang="ja-JP" altLang="en-US" sz="2800" b="1" dirty="0">
                <a:latin typeface="ＭＳ 明朝" panose="02020609040205080304" pitchFamily="17" charset="-128"/>
                <a:ea typeface="ＭＳ 明朝" panose="02020609040205080304" pitchFamily="17" charset="-128"/>
              </a:rPr>
              <a:t>ビジネスで成功するにはどうすればいいの</a:t>
            </a:r>
          </a:p>
          <a:p>
            <a:pPr algn="ctr">
              <a:lnSpc>
                <a:spcPts val="4800"/>
              </a:lnSpc>
            </a:pPr>
            <a:r>
              <a:rPr lang="ja-JP" altLang="en-US" sz="2800" b="1" dirty="0">
                <a:latin typeface="ＭＳ 明朝" panose="02020609040205080304" pitchFamily="17" charset="-128"/>
                <a:ea typeface="ＭＳ 明朝" panose="02020609040205080304" pitchFamily="17" charset="-128"/>
              </a:rPr>
              <a:t>でしょうか？</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3550644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あなたは、どう思いますか？</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192611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僕はこれまでの数年間の経験と</a:t>
            </a:r>
          </a:p>
          <a:p>
            <a:pPr algn="ctr">
              <a:lnSpc>
                <a:spcPts val="4800"/>
              </a:lnSpc>
            </a:pPr>
            <a:r>
              <a:rPr lang="ja-JP" altLang="en-US" sz="2800" b="1" dirty="0">
                <a:latin typeface="ＭＳ 明朝" panose="02020609040205080304" pitchFamily="17" charset="-128"/>
                <a:ea typeface="ＭＳ 明朝" panose="02020609040205080304" pitchFamily="17" charset="-128"/>
              </a:rPr>
              <a:t>「稼いでいる人」が「稼いでいた人」に</a:t>
            </a:r>
          </a:p>
          <a:p>
            <a:pPr algn="ctr">
              <a:lnSpc>
                <a:spcPts val="4800"/>
              </a:lnSpc>
            </a:pPr>
            <a:r>
              <a:rPr lang="ja-JP" altLang="en-US" sz="2800" b="1" dirty="0">
                <a:latin typeface="ＭＳ 明朝" panose="02020609040205080304" pitchFamily="17" charset="-128"/>
                <a:ea typeface="ＭＳ 明朝" panose="02020609040205080304" pitchFamily="17" charset="-128"/>
              </a:rPr>
              <a:t>変わっていくのを見ることで</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2571607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ビジネスで</a:t>
            </a:r>
            <a:r>
              <a:rPr lang="ja-JP" altLang="en-US" sz="2800" b="1" dirty="0">
                <a:solidFill>
                  <a:srgbClr val="C00000"/>
                </a:solidFill>
                <a:latin typeface="ＭＳ 明朝" panose="02020609040205080304" pitchFamily="17" charset="-128"/>
                <a:ea typeface="ＭＳ 明朝" panose="02020609040205080304" pitchFamily="17" charset="-128"/>
              </a:rPr>
              <a:t>失敗するリスク</a:t>
            </a:r>
            <a:r>
              <a:rPr lang="ja-JP" altLang="en-US" sz="2800" b="1" dirty="0">
                <a:latin typeface="ＭＳ 明朝" panose="02020609040205080304" pitchFamily="17" charset="-128"/>
                <a:ea typeface="ＭＳ 明朝" panose="02020609040205080304" pitchFamily="17" charset="-128"/>
              </a:rPr>
              <a:t>を</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極めて低くおさえる方法</a:t>
            </a:r>
            <a:r>
              <a:rPr lang="ja-JP" altLang="en-US" sz="2800" b="1" dirty="0">
                <a:latin typeface="ＭＳ 明朝" panose="02020609040205080304" pitchFamily="17" charset="-128"/>
                <a:ea typeface="ＭＳ 明朝" panose="02020609040205080304" pitchFamily="17" charset="-128"/>
              </a:rPr>
              <a:t>を知りました。</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それは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9432224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43952"/>
            <a:ext cx="11122926" cy="3170099"/>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それは、</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商品を売るスキル</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お客を集めるスキル</a:t>
            </a:r>
          </a:p>
          <a:p>
            <a:pPr algn="ctr">
              <a:lnSpc>
                <a:spcPts val="4800"/>
              </a:lnSpc>
            </a:pPr>
            <a:r>
              <a:rPr lang="ja-JP" altLang="en-US" sz="2800" b="1" dirty="0">
                <a:latin typeface="ＭＳ 明朝" panose="02020609040205080304" pitchFamily="17" charset="-128"/>
                <a:ea typeface="ＭＳ 明朝" panose="02020609040205080304" pitchFamily="17" charset="-128"/>
              </a:rPr>
              <a:t>を身につけることです。</a:t>
            </a:r>
          </a:p>
          <a:p>
            <a:pPr algn="ctr">
              <a:lnSpc>
                <a:spcPts val="4800"/>
              </a:lnSpc>
            </a:pPr>
            <a:r>
              <a:rPr lang="ja-JP" altLang="en-US" sz="2800" b="1" dirty="0">
                <a:latin typeface="ＭＳ 明朝" panose="02020609040205080304" pitchFamily="17" charset="-128"/>
                <a:ea typeface="ＭＳ 明朝" panose="02020609040205080304" pitchFamily="17" charset="-128"/>
              </a:rPr>
              <a:t>なぜなら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49918677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あなたが、</a:t>
            </a:r>
          </a:p>
          <a:p>
            <a:pPr algn="ctr">
              <a:lnSpc>
                <a:spcPts val="4800"/>
              </a:lnSpc>
            </a:pPr>
            <a:r>
              <a:rPr lang="ja-JP" altLang="en-US" sz="2800" b="1" dirty="0">
                <a:latin typeface="ＭＳ 明朝" panose="02020609040205080304" pitchFamily="17" charset="-128"/>
                <a:ea typeface="ＭＳ 明朝" panose="02020609040205080304" pitchFamily="17" charset="-128"/>
              </a:rPr>
              <a:t>ビジネスをスタートしたときに</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470928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どんなに素晴らしい商品を持っていても、</a:t>
            </a:r>
          </a:p>
          <a:p>
            <a:pPr algn="ctr">
              <a:lnSpc>
                <a:spcPts val="4800"/>
              </a:lnSpc>
            </a:pPr>
            <a:r>
              <a:rPr lang="ja-JP" altLang="en-US" sz="2800" b="1" dirty="0">
                <a:latin typeface="ＭＳ 明朝" panose="02020609040205080304" pitchFamily="17" charset="-128"/>
                <a:ea typeface="ＭＳ 明朝" panose="02020609040205080304" pitchFamily="17" charset="-128"/>
              </a:rPr>
              <a:t>完璧な接客や顧客サポート、</a:t>
            </a:r>
          </a:p>
          <a:p>
            <a:pPr algn="ctr">
              <a:lnSpc>
                <a:spcPts val="4800"/>
              </a:lnSpc>
            </a:pPr>
            <a:r>
              <a:rPr lang="ja-JP" altLang="en-US" sz="2800" b="1" dirty="0">
                <a:latin typeface="ＭＳ 明朝" panose="02020609040205080304" pitchFamily="17" charset="-128"/>
                <a:ea typeface="ＭＳ 明朝" panose="02020609040205080304" pitchFamily="17" charset="-128"/>
              </a:rPr>
              <a:t>効率的な業務処理ができていたとしても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03251149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商品を売ることができなければ</a:t>
            </a:r>
            <a:r>
              <a:rPr lang="en-US" altLang="ja-JP" sz="2800" b="1" dirty="0">
                <a:latin typeface="ＭＳ 明朝" panose="02020609040205080304" pitchFamily="17" charset="-128"/>
                <a:ea typeface="ＭＳ 明朝" panose="02020609040205080304" pitchFamily="17" charset="-128"/>
              </a:rPr>
              <a:t>…</a:t>
            </a:r>
          </a:p>
          <a:p>
            <a:pPr algn="ctr">
              <a:lnSpc>
                <a:spcPts val="4800"/>
              </a:lnSpc>
            </a:pP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5270210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075057"/>
            <a:ext cx="11122926" cy="707886"/>
          </a:xfrm>
          <a:prstGeom prst="rect">
            <a:avLst/>
          </a:prstGeom>
          <a:noFill/>
        </p:spPr>
        <p:txBody>
          <a:bodyPr wrap="square" rtlCol="0" anchor="ctr">
            <a:spAutoFit/>
          </a:bodyPr>
          <a:lstStyle/>
          <a:p>
            <a:pPr algn="ctr">
              <a:lnSpc>
                <a:spcPts val="4800"/>
              </a:lnSpc>
            </a:pPr>
            <a:r>
              <a:rPr lang="ja-JP" altLang="en-US" sz="6600" b="1" dirty="0">
                <a:solidFill>
                  <a:srgbClr val="C00000"/>
                </a:solidFill>
                <a:latin typeface="ＭＳ 明朝" panose="02020609040205080304" pitchFamily="17" charset="-128"/>
                <a:ea typeface="ＭＳ 明朝" panose="02020609040205080304" pitchFamily="17" charset="-128"/>
              </a:rPr>
              <a:t>すべてはムダ</a:t>
            </a:r>
            <a:endParaRPr kumimoji="1" lang="en-US" altLang="ja-JP" sz="6600" b="1" dirty="0">
              <a:solidFill>
                <a:srgbClr val="C00000"/>
              </a:solidFill>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767246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だからです。ですが</a:t>
            </a:r>
            <a:r>
              <a:rPr lang="en-US" altLang="ja-JP" sz="2800" b="1" dirty="0">
                <a:latin typeface="ＭＳ 明朝" panose="02020609040205080304" pitchFamily="17" charset="-128"/>
                <a:ea typeface="ＭＳ 明朝" panose="02020609040205080304" pitchFamily="17" charset="-128"/>
              </a:rPr>
              <a:t>…</a:t>
            </a:r>
          </a:p>
          <a:p>
            <a:pPr algn="ctr">
              <a:lnSpc>
                <a:spcPts val="4800"/>
              </a:lnSpc>
            </a:pP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95358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4867000"/>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一人</a:t>
            </a:r>
            <a:r>
              <a:rPr lang="ja-JP" altLang="en-US" sz="2800" b="1" dirty="0">
                <a:solidFill>
                  <a:srgbClr val="C00000"/>
                </a:solidFill>
                <a:latin typeface="ＭＳ 明朝" panose="02020609040205080304" pitchFamily="17" charset="-128"/>
                <a:ea typeface="ＭＳ 明朝" panose="02020609040205080304" pitchFamily="17" charset="-128"/>
              </a:rPr>
              <a:t>何十万円</a:t>
            </a:r>
            <a:r>
              <a:rPr lang="ja-JP" altLang="en-US" sz="2800" b="1" dirty="0">
                <a:latin typeface="ＭＳ 明朝" panose="02020609040205080304" pitchFamily="17" charset="-128"/>
                <a:ea typeface="ＭＳ 明朝" panose="02020609040205080304" pitchFamily="17" charset="-128"/>
              </a:rPr>
              <a:t>もの参加費を頂いて、</a:t>
            </a:r>
          </a:p>
          <a:p>
            <a:pPr algn="ctr">
              <a:lnSpc>
                <a:spcPts val="4800"/>
              </a:lnSpc>
            </a:pPr>
            <a:r>
              <a:rPr lang="ja-JP" altLang="en-US" sz="2800" b="1" dirty="0">
                <a:latin typeface="ＭＳ 明朝" panose="02020609040205080304" pitchFamily="17" charset="-128"/>
                <a:ea typeface="ＭＳ 明朝" panose="02020609040205080304" pitchFamily="17" charset="-128"/>
              </a:rPr>
              <a:t>大勢の前で</a:t>
            </a:r>
            <a:r>
              <a:rPr lang="ja-JP" altLang="en-US" sz="2800" b="1" dirty="0">
                <a:solidFill>
                  <a:srgbClr val="C00000"/>
                </a:solidFill>
                <a:latin typeface="ＭＳ 明朝" panose="02020609040205080304" pitchFamily="17" charset="-128"/>
                <a:ea typeface="ＭＳ 明朝" panose="02020609040205080304" pitchFamily="17" charset="-128"/>
              </a:rPr>
              <a:t>講演</a:t>
            </a:r>
            <a:r>
              <a:rPr lang="ja-JP" altLang="en-US" sz="2800" b="1" dirty="0">
                <a:latin typeface="ＭＳ 明朝" panose="02020609040205080304" pitchFamily="17" charset="-128"/>
                <a:ea typeface="ＭＳ 明朝" panose="02020609040205080304" pitchFamily="17" charset="-128"/>
              </a:rPr>
              <a:t>したりできるようになりました</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89563283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err="1">
                <a:latin typeface="ＭＳ 明朝" panose="02020609040205080304" pitchFamily="17" charset="-128"/>
                <a:ea typeface="ＭＳ 明朝" panose="02020609040205080304" pitchFamily="17" charset="-128"/>
              </a:rPr>
              <a:t>そこそこ</a:t>
            </a:r>
            <a:r>
              <a:rPr lang="ja-JP" altLang="en-US" sz="2800" b="1" dirty="0">
                <a:latin typeface="ＭＳ 明朝" panose="02020609040205080304" pitchFamily="17" charset="-128"/>
                <a:ea typeface="ＭＳ 明朝" panose="02020609040205080304" pitchFamily="17" charset="-128"/>
              </a:rPr>
              <a:t>の商品、</a:t>
            </a:r>
          </a:p>
          <a:p>
            <a:pPr algn="ctr">
              <a:lnSpc>
                <a:spcPts val="4800"/>
              </a:lnSpc>
            </a:pPr>
            <a:r>
              <a:rPr lang="ja-JP" altLang="en-US" sz="2800" b="1" dirty="0">
                <a:latin typeface="ＭＳ 明朝" panose="02020609040205080304" pitchFamily="17" charset="-128"/>
                <a:ea typeface="ＭＳ 明朝" panose="02020609040205080304" pitchFamily="17" charset="-128"/>
              </a:rPr>
              <a:t>イマイチな顧客サポートしか</a:t>
            </a:r>
          </a:p>
          <a:p>
            <a:pPr algn="ctr">
              <a:lnSpc>
                <a:spcPts val="4800"/>
              </a:lnSpc>
            </a:pPr>
            <a:r>
              <a:rPr lang="ja-JP" altLang="en-US" sz="2800" b="1" dirty="0">
                <a:latin typeface="ＭＳ 明朝" panose="02020609040205080304" pitchFamily="17" charset="-128"/>
                <a:ea typeface="ＭＳ 明朝" panose="02020609040205080304" pitchFamily="17" charset="-128"/>
              </a:rPr>
              <a:t>なかったとしても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8652228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商品が売れて、</a:t>
            </a:r>
          </a:p>
          <a:p>
            <a:pPr algn="ctr">
              <a:lnSpc>
                <a:spcPts val="4800"/>
              </a:lnSpc>
            </a:pPr>
            <a:r>
              <a:rPr lang="ja-JP" altLang="en-US" sz="2800" b="1" dirty="0">
                <a:latin typeface="ＭＳ 明朝" panose="02020609040205080304" pitchFamily="17" charset="-128"/>
                <a:ea typeface="ＭＳ 明朝" panose="02020609040205080304" pitchFamily="17" charset="-128"/>
              </a:rPr>
              <a:t>お金が入ってきているなら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3704321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そのお金を使って</a:t>
            </a:r>
            <a:r>
              <a:rPr lang="ja-JP" altLang="en-US" sz="2800" b="1" dirty="0">
                <a:solidFill>
                  <a:srgbClr val="C00000"/>
                </a:solidFill>
                <a:latin typeface="ＭＳ 明朝" panose="02020609040205080304" pitchFamily="17" charset="-128"/>
                <a:ea typeface="ＭＳ 明朝" panose="02020609040205080304" pitchFamily="17" charset="-128"/>
              </a:rPr>
              <a:t>商品を改善</a:t>
            </a:r>
            <a:r>
              <a:rPr lang="ja-JP" altLang="en-US" sz="2800" b="1" dirty="0">
                <a:latin typeface="ＭＳ 明朝" panose="02020609040205080304" pitchFamily="17" charset="-128"/>
                <a:ea typeface="ＭＳ 明朝" panose="02020609040205080304" pitchFamily="17" charset="-128"/>
              </a:rPr>
              <a:t>したり、</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優秀な人</a:t>
            </a:r>
            <a:r>
              <a:rPr lang="ja-JP" altLang="en-US" sz="2800" b="1" dirty="0">
                <a:latin typeface="ＭＳ 明朝" panose="02020609040205080304" pitchFamily="17" charset="-128"/>
                <a:ea typeface="ＭＳ 明朝" panose="02020609040205080304" pitchFamily="17" charset="-128"/>
              </a:rPr>
              <a:t>を雇って顧客サポートを</a:t>
            </a:r>
          </a:p>
          <a:p>
            <a:pPr algn="ctr">
              <a:lnSpc>
                <a:spcPts val="4800"/>
              </a:lnSpc>
            </a:pPr>
            <a:r>
              <a:rPr lang="ja-JP" altLang="en-US" sz="2800" b="1" dirty="0">
                <a:latin typeface="ＭＳ 明朝" panose="02020609040205080304" pitchFamily="17" charset="-128"/>
                <a:ea typeface="ＭＳ 明朝" panose="02020609040205080304" pitchFamily="17" charset="-128"/>
              </a:rPr>
              <a:t>強化したり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965564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多くの問題を解決することが</a:t>
            </a:r>
          </a:p>
          <a:p>
            <a:pPr algn="ctr">
              <a:lnSpc>
                <a:spcPts val="4800"/>
              </a:lnSpc>
            </a:pPr>
            <a:r>
              <a:rPr lang="ja-JP" altLang="en-US" sz="2800" b="1" dirty="0">
                <a:latin typeface="ＭＳ 明朝" panose="02020609040205080304" pitchFamily="17" charset="-128"/>
                <a:ea typeface="ＭＳ 明朝" panose="02020609040205080304" pitchFamily="17" charset="-128"/>
              </a:rPr>
              <a:t>できるのです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791199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51728"/>
            <a:ext cx="11122926" cy="25545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もちろん、商品が売れれば、</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あなたの収入</a:t>
            </a:r>
            <a:r>
              <a:rPr lang="ja-JP" altLang="en-US" sz="2800" b="1" dirty="0">
                <a:latin typeface="ＭＳ 明朝" panose="02020609040205080304" pitchFamily="17" charset="-128"/>
                <a:ea typeface="ＭＳ 明朝" panose="02020609040205080304" pitchFamily="17" charset="-128"/>
              </a:rPr>
              <a:t>もきちんと確保できます。</a:t>
            </a:r>
          </a:p>
          <a:p>
            <a:pPr algn="ctr">
              <a:lnSpc>
                <a:spcPts val="4800"/>
              </a:lnSpc>
            </a:pP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49357630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ビジネスの成功</a:t>
            </a:r>
            <a:r>
              <a:rPr lang="ja-JP" altLang="en-US" sz="2800" b="1" dirty="0">
                <a:latin typeface="ＭＳ 明朝" panose="02020609040205080304" pitchFamily="17" charset="-128"/>
                <a:ea typeface="ＭＳ 明朝" panose="02020609040205080304" pitchFamily="17" charset="-128"/>
              </a:rPr>
              <a:t>は、</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あなたが商品を売れるかどうか</a:t>
            </a:r>
            <a:r>
              <a:rPr lang="ja-JP" altLang="en-US"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にすべてがかかっているのです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7026788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そうは言っても、</a:t>
            </a:r>
          </a:p>
          <a:p>
            <a:pPr algn="ctr">
              <a:lnSpc>
                <a:spcPts val="4800"/>
              </a:lnSpc>
            </a:pPr>
            <a:r>
              <a:rPr lang="ja-JP" altLang="en-US" sz="2800" b="1" dirty="0">
                <a:latin typeface="ＭＳ 明朝" panose="02020609040205080304" pitchFamily="17" charset="-128"/>
                <a:ea typeface="ＭＳ 明朝" panose="02020609040205080304" pitchFamily="17" charset="-128"/>
              </a:rPr>
              <a:t>あなたは「売る」という言葉を聞いて、</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337941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075057"/>
            <a:ext cx="11122926" cy="707886"/>
          </a:xfrm>
          <a:prstGeom prst="rect">
            <a:avLst/>
          </a:prstGeom>
          <a:noFill/>
        </p:spPr>
        <p:txBody>
          <a:bodyPr wrap="square" rtlCol="0" anchor="ctr">
            <a:spAutoFit/>
          </a:bodyPr>
          <a:lstStyle/>
          <a:p>
            <a:pPr algn="ctr">
              <a:lnSpc>
                <a:spcPts val="4800"/>
              </a:lnSpc>
            </a:pPr>
            <a:r>
              <a:rPr lang="ja-JP" altLang="en-US" sz="6000" b="1" dirty="0">
                <a:latin typeface="ＭＳ 明朝" panose="02020609040205080304" pitchFamily="17" charset="-128"/>
                <a:ea typeface="ＭＳ 明朝" panose="02020609040205080304" pitchFamily="17" charset="-128"/>
              </a:rPr>
              <a:t>やりたくないな</a:t>
            </a:r>
            <a:r>
              <a:rPr lang="en-US" altLang="ja-JP" sz="6000" b="1" dirty="0">
                <a:latin typeface="ＭＳ 明朝" panose="02020609040205080304" pitchFamily="17" charset="-128"/>
                <a:ea typeface="ＭＳ 明朝" panose="02020609040205080304" pitchFamily="17" charset="-128"/>
              </a:rPr>
              <a:t>…</a:t>
            </a:r>
            <a:endParaRPr kumimoji="1" lang="en-US" altLang="ja-JP" sz="60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5439345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536175"/>
            <a:ext cx="11122926" cy="378565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という気持ちが湧いたかもしれません。</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「営業マン」「セールスマン」に、</a:t>
            </a:r>
          </a:p>
          <a:p>
            <a:pPr algn="ctr">
              <a:lnSpc>
                <a:spcPts val="4800"/>
              </a:lnSpc>
            </a:pPr>
            <a:r>
              <a:rPr lang="ja-JP" altLang="en-US" sz="2800" b="1" dirty="0">
                <a:latin typeface="ＭＳ 明朝" panose="02020609040205080304" pitchFamily="17" charset="-128"/>
                <a:ea typeface="ＭＳ 明朝" panose="02020609040205080304" pitchFamily="17" charset="-128"/>
              </a:rPr>
              <a:t>あまりいい印象を</a:t>
            </a:r>
          </a:p>
          <a:p>
            <a:pPr algn="ctr">
              <a:lnSpc>
                <a:spcPts val="4800"/>
              </a:lnSpc>
            </a:pPr>
            <a:r>
              <a:rPr lang="ja-JP" altLang="en-US" sz="2800" b="1" dirty="0">
                <a:latin typeface="ＭＳ 明朝" panose="02020609040205080304" pitchFamily="17" charset="-128"/>
                <a:ea typeface="ＭＳ 明朝" panose="02020609040205080304" pitchFamily="17" charset="-128"/>
              </a:rPr>
              <a:t>持っていないかもしれません。</a:t>
            </a:r>
          </a:p>
          <a:p>
            <a:pPr algn="ctr">
              <a:lnSpc>
                <a:spcPts val="4800"/>
              </a:lnSpc>
            </a:pPr>
            <a:r>
              <a:rPr lang="ja-JP" altLang="en-US" sz="2800" b="1" dirty="0">
                <a:latin typeface="ＭＳ 明朝" panose="02020609040205080304" pitchFamily="17" charset="-128"/>
                <a:ea typeface="ＭＳ 明朝" panose="02020609040205080304" pitchFamily="17" charset="-128"/>
              </a:rPr>
              <a:t>でも、大丈夫です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8255386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228398"/>
            <a:ext cx="11122926" cy="440120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僕もそういう抵抗がありましたし、</a:t>
            </a:r>
          </a:p>
          <a:p>
            <a:pPr algn="ctr">
              <a:lnSpc>
                <a:spcPts val="4800"/>
              </a:lnSpc>
            </a:pPr>
            <a:r>
              <a:rPr lang="ja-JP" altLang="en-US" sz="2800" b="1" dirty="0">
                <a:latin typeface="ＭＳ 明朝" panose="02020609040205080304" pitchFamily="17" charset="-128"/>
                <a:ea typeface="ＭＳ 明朝" panose="02020609040205080304" pitchFamily="17" charset="-128"/>
              </a:rPr>
              <a:t>今でも抵抗があります。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人の家にピンポンを押して、</a:t>
            </a:r>
          </a:p>
          <a:p>
            <a:pPr algn="ctr">
              <a:lnSpc>
                <a:spcPts val="4800"/>
              </a:lnSpc>
            </a:pPr>
            <a:r>
              <a:rPr lang="ja-JP" altLang="en-US" sz="2800" b="1" dirty="0">
                <a:latin typeface="ＭＳ 明朝" panose="02020609040205080304" pitchFamily="17" charset="-128"/>
                <a:ea typeface="ＭＳ 明朝" panose="02020609040205080304" pitchFamily="17" charset="-128"/>
              </a:rPr>
              <a:t>何かを販売する飛び込み営業なんて、</a:t>
            </a:r>
          </a:p>
          <a:p>
            <a:pPr algn="ctr">
              <a:lnSpc>
                <a:spcPts val="4800"/>
              </a:lnSpc>
            </a:pPr>
            <a:r>
              <a:rPr lang="ja-JP" altLang="en-US" sz="2800" b="1" dirty="0">
                <a:latin typeface="ＭＳ 明朝" panose="02020609040205080304" pitchFamily="17" charset="-128"/>
                <a:ea typeface="ＭＳ 明朝" panose="02020609040205080304" pitchFamily="17" charset="-128"/>
              </a:rPr>
              <a:t>やったことないですし、</a:t>
            </a:r>
          </a:p>
          <a:p>
            <a:pPr algn="ctr">
              <a:lnSpc>
                <a:spcPts val="4800"/>
              </a:lnSpc>
            </a:pPr>
            <a:r>
              <a:rPr lang="ja-JP" altLang="en-US" sz="2800" b="1" dirty="0">
                <a:latin typeface="ＭＳ 明朝" panose="02020609040205080304" pitchFamily="17" charset="-128"/>
                <a:ea typeface="ＭＳ 明朝" panose="02020609040205080304" pitchFamily="17" charset="-128"/>
              </a:rPr>
              <a:t>やりたくありません。</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86271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51728"/>
            <a:ext cx="11122926" cy="25545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万が一のときだって、</a:t>
            </a:r>
          </a:p>
          <a:p>
            <a:pPr algn="ctr">
              <a:lnSpc>
                <a:spcPts val="4800"/>
              </a:lnSpc>
            </a:pPr>
            <a:r>
              <a:rPr lang="ja-JP" altLang="en-US" sz="2800" b="1" dirty="0">
                <a:latin typeface="ＭＳ 明朝" panose="02020609040205080304" pitchFamily="17" charset="-128"/>
                <a:ea typeface="ＭＳ 明朝" panose="02020609040205080304" pitchFamily="17" charset="-128"/>
              </a:rPr>
              <a:t>パソコン１台さえあれば、</a:t>
            </a:r>
          </a:p>
          <a:p>
            <a:pPr algn="ctr">
              <a:lnSpc>
                <a:spcPts val="4800"/>
              </a:lnSpc>
            </a:pPr>
            <a:r>
              <a:rPr lang="ja-JP" altLang="en-US" sz="2800" b="1" dirty="0">
                <a:latin typeface="ＭＳ 明朝" panose="02020609040205080304" pitchFamily="17" charset="-128"/>
                <a:ea typeface="ＭＳ 明朝" panose="02020609040205080304" pitchFamily="17" charset="-128"/>
              </a:rPr>
              <a:t>いつでもどこでもビジネスを立ち上げて、</a:t>
            </a:r>
          </a:p>
          <a:p>
            <a:pPr algn="ctr">
              <a:lnSpc>
                <a:spcPts val="4800"/>
              </a:lnSpc>
            </a:pPr>
            <a:r>
              <a:rPr lang="ja-JP" altLang="en-US" sz="2800" b="1" dirty="0">
                <a:latin typeface="ＭＳ 明朝" panose="02020609040205080304" pitchFamily="17" charset="-128"/>
                <a:ea typeface="ＭＳ 明朝" panose="02020609040205080304" pitchFamily="17" charset="-128"/>
              </a:rPr>
              <a:t>成功させられる自信と根拠ができました</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5614807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それに、</a:t>
            </a:r>
            <a:r>
              <a:rPr lang="ja-JP" altLang="en-US" sz="2800" b="1" dirty="0">
                <a:solidFill>
                  <a:srgbClr val="C00000"/>
                </a:solidFill>
                <a:latin typeface="ＭＳ 明朝" panose="02020609040205080304" pitchFamily="17" charset="-128"/>
                <a:ea typeface="ＭＳ 明朝" panose="02020609040205080304" pitchFamily="17" charset="-128"/>
              </a:rPr>
              <a:t>楽しくなければ続けられない</a:t>
            </a:r>
            <a:r>
              <a:rPr lang="ja-JP" altLang="en-US" sz="2800" b="1" dirty="0">
                <a:latin typeface="ＭＳ 明朝" panose="02020609040205080304" pitchFamily="17" charset="-128"/>
                <a:ea typeface="ＭＳ 明朝" panose="02020609040205080304" pitchFamily="17" charset="-128"/>
              </a:rPr>
              <a:t>し、</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続けられなければ成功できない</a:t>
            </a:r>
            <a:r>
              <a:rPr lang="ja-JP" altLang="en-US"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というのが僕の考え方です。</a:t>
            </a:r>
          </a:p>
          <a:p>
            <a:pPr algn="ctr">
              <a:lnSpc>
                <a:spcPts val="4800"/>
              </a:lnSpc>
            </a:pPr>
            <a:r>
              <a:rPr lang="ja-JP" altLang="en-US" sz="2800" b="1" dirty="0" err="1">
                <a:latin typeface="ＭＳ 明朝" panose="02020609040205080304" pitchFamily="17" charset="-128"/>
                <a:ea typeface="ＭＳ 明朝" panose="02020609040205080304" pitchFamily="17" charset="-128"/>
              </a:rPr>
              <a:t>なの</a:t>
            </a:r>
            <a:r>
              <a:rPr lang="ja-JP" altLang="en-US" sz="2800" b="1" dirty="0">
                <a:latin typeface="ＭＳ 明朝" panose="02020609040205080304" pitchFamily="17" charset="-128"/>
                <a:ea typeface="ＭＳ 明朝" panose="02020609040205080304" pitchFamily="17" charset="-128"/>
              </a:rPr>
              <a:t>で</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1119642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4341221"/>
            <a:ext cx="11122926" cy="19389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僕は</a:t>
            </a:r>
            <a:r>
              <a:rPr lang="ja-JP" altLang="en-US" sz="2800" b="1" dirty="0">
                <a:solidFill>
                  <a:srgbClr val="C00000"/>
                </a:solidFill>
                <a:latin typeface="ＭＳ 明朝" panose="02020609040205080304" pitchFamily="17" charset="-128"/>
                <a:ea typeface="ＭＳ 明朝" panose="02020609040205080304" pitchFamily="17" charset="-128"/>
              </a:rPr>
              <a:t>売るスキル</a:t>
            </a:r>
            <a:r>
              <a:rPr lang="ja-JP" altLang="en-US" sz="2800" b="1" dirty="0">
                <a:latin typeface="ＭＳ 明朝" panose="02020609040205080304" pitchFamily="17" charset="-128"/>
                <a:ea typeface="ＭＳ 明朝" panose="02020609040205080304" pitchFamily="17" charset="-128"/>
              </a:rPr>
              <a:t>の中でも、</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「セールスコピー」</a:t>
            </a:r>
            <a:r>
              <a:rPr lang="ja-JP" altLang="en-US" sz="2800" b="1" dirty="0">
                <a:latin typeface="ＭＳ 明朝" panose="02020609040205080304" pitchFamily="17" charset="-128"/>
                <a:ea typeface="ＭＳ 明朝" panose="02020609040205080304" pitchFamily="17" charset="-128"/>
              </a:rPr>
              <a:t>のスキルを</a:t>
            </a:r>
          </a:p>
          <a:p>
            <a:pPr algn="ctr">
              <a:lnSpc>
                <a:spcPts val="4800"/>
              </a:lnSpc>
            </a:pPr>
            <a:r>
              <a:rPr lang="ja-JP" altLang="en-US" sz="2800" b="1" dirty="0">
                <a:latin typeface="ＭＳ 明朝" panose="02020609040205080304" pitchFamily="17" charset="-128"/>
                <a:ea typeface="ＭＳ 明朝" panose="02020609040205080304" pitchFamily="17" charset="-128"/>
              </a:rPr>
              <a:t>選んだのです。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25104325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7137" y="4341221"/>
            <a:ext cx="11122926" cy="19389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そして「セールスコピー」の</a:t>
            </a:r>
          </a:p>
          <a:p>
            <a:pPr algn="ctr">
              <a:lnSpc>
                <a:spcPts val="4800"/>
              </a:lnSpc>
            </a:pPr>
            <a:r>
              <a:rPr lang="ja-JP" altLang="en-US" sz="2800" b="1" dirty="0">
                <a:latin typeface="ＭＳ 明朝" panose="02020609040205080304" pitchFamily="17" charset="-128"/>
                <a:ea typeface="ＭＳ 明朝" panose="02020609040205080304" pitchFamily="17" charset="-128"/>
              </a:rPr>
              <a:t>スキルを磨くという</a:t>
            </a:r>
            <a:r>
              <a:rPr lang="ja-JP" altLang="en-US" sz="2800" b="1" dirty="0">
                <a:solidFill>
                  <a:srgbClr val="C00000"/>
                </a:solidFill>
                <a:latin typeface="ＭＳ 明朝" panose="02020609040205080304" pitchFamily="17" charset="-128"/>
                <a:ea typeface="ＭＳ 明朝" panose="02020609040205080304" pitchFamily="17" charset="-128"/>
              </a:rPr>
              <a:t>選択</a:t>
            </a:r>
            <a:r>
              <a:rPr lang="ja-JP" altLang="en-US" sz="2800" b="1" dirty="0">
                <a:latin typeface="ＭＳ 明朝" panose="02020609040205080304" pitchFamily="17" charset="-128"/>
                <a:ea typeface="ＭＳ 明朝" panose="02020609040205080304" pitchFamily="17" charset="-128"/>
              </a:rPr>
              <a:t>が、</a:t>
            </a:r>
          </a:p>
          <a:p>
            <a:pPr algn="ctr">
              <a:lnSpc>
                <a:spcPts val="4800"/>
              </a:lnSpc>
            </a:pPr>
            <a:r>
              <a:rPr lang="ja-JP" altLang="en-US" sz="2800" b="1" dirty="0">
                <a:latin typeface="ＭＳ 明朝" panose="02020609040205080304" pitchFamily="17" charset="-128"/>
                <a:ea typeface="ＭＳ 明朝" panose="02020609040205080304" pitchFamily="17" charset="-128"/>
              </a:rPr>
              <a:t>僕の人生を大きく変えてくれました。</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2266308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582823"/>
            <a:ext cx="11122926" cy="369235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商品の魅力をアピールする文章を</a:t>
            </a:r>
          </a:p>
          <a:p>
            <a:pPr algn="ctr">
              <a:lnSpc>
                <a:spcPts val="4800"/>
              </a:lnSpc>
            </a:pPr>
            <a:r>
              <a:rPr lang="ja-JP" altLang="en-US" sz="2800" b="1" dirty="0">
                <a:latin typeface="ＭＳ 明朝" panose="02020609040205080304" pitchFamily="17" charset="-128"/>
                <a:ea typeface="ＭＳ 明朝" panose="02020609040205080304" pitchFamily="17" charset="-128"/>
              </a:rPr>
              <a:t>ホームページにアップする。</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そうすると、</a:t>
            </a:r>
          </a:p>
          <a:p>
            <a:pPr algn="ctr">
              <a:lnSpc>
                <a:spcPts val="4800"/>
              </a:lnSpc>
            </a:pPr>
            <a:r>
              <a:rPr lang="ja-JP" altLang="en-US" sz="2800" b="1" dirty="0">
                <a:latin typeface="ＭＳ 明朝" panose="02020609040205080304" pitchFamily="17" charset="-128"/>
                <a:ea typeface="ＭＳ 明朝" panose="02020609040205080304" pitchFamily="17" charset="-128"/>
              </a:rPr>
              <a:t>そのページの文章を読んだ人が、</a:t>
            </a:r>
          </a:p>
          <a:p>
            <a:pPr algn="ctr">
              <a:lnSpc>
                <a:spcPts val="4800"/>
              </a:lnSpc>
            </a:pPr>
            <a:r>
              <a:rPr lang="ja-JP" altLang="en-US" sz="2800" b="1" dirty="0">
                <a:latin typeface="ＭＳ 明朝" panose="02020609040205080304" pitchFamily="17" charset="-128"/>
                <a:ea typeface="ＭＳ 明朝" panose="02020609040205080304" pitchFamily="17" charset="-128"/>
              </a:rPr>
              <a:t>商品を買ってくれる</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8159214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459504"/>
            <a:ext cx="11122926" cy="19389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そのような、</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商品を売るための文章</a:t>
            </a:r>
            <a:r>
              <a:rPr lang="ja-JP" altLang="en-US" sz="2800" b="1" dirty="0">
                <a:latin typeface="ＭＳ 明朝" panose="02020609040205080304" pitchFamily="17" charset="-128"/>
                <a:ea typeface="ＭＳ 明朝" panose="02020609040205080304" pitchFamily="17" charset="-128"/>
              </a:rPr>
              <a:t>のことを</a:t>
            </a:r>
          </a:p>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セールスコピーといいます。</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5679408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9"/>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書いた文章をホームページにアップして、</a:t>
            </a:r>
          </a:p>
          <a:p>
            <a:pPr algn="ctr">
              <a:lnSpc>
                <a:spcPts val="4800"/>
              </a:lnSpc>
            </a:pPr>
            <a:r>
              <a:rPr lang="ja-JP" altLang="en-US" sz="2800" b="1" dirty="0">
                <a:latin typeface="ＭＳ 明朝" panose="02020609040205080304" pitchFamily="17" charset="-128"/>
                <a:ea typeface="ＭＳ 明朝" panose="02020609040205080304" pitchFamily="17" charset="-128"/>
              </a:rPr>
              <a:t>そのページを読んだ人が、</a:t>
            </a:r>
          </a:p>
          <a:p>
            <a:pPr algn="ctr">
              <a:lnSpc>
                <a:spcPts val="4800"/>
              </a:lnSpc>
            </a:pPr>
            <a:r>
              <a:rPr lang="ja-JP" altLang="en-US" sz="2800" b="1" dirty="0">
                <a:latin typeface="ＭＳ 明朝" panose="02020609040205080304" pitchFamily="17" charset="-128"/>
                <a:ea typeface="ＭＳ 明朝" panose="02020609040205080304" pitchFamily="17" charset="-128"/>
              </a:rPr>
              <a:t>商品を買ってくれるのですから、</a:t>
            </a:r>
          </a:p>
          <a:p>
            <a:pPr algn="ctr">
              <a:lnSpc>
                <a:spcPts val="4800"/>
              </a:lnSpc>
            </a:pPr>
            <a:r>
              <a:rPr lang="ja-JP" altLang="en-US" sz="2800" b="1" dirty="0">
                <a:latin typeface="ＭＳ 明朝" panose="02020609040205080304" pitchFamily="17" charset="-128"/>
                <a:ea typeface="ＭＳ 明朝" panose="02020609040205080304" pitchFamily="17" charset="-128"/>
              </a:rPr>
              <a:t>商品を売るために、</a:t>
            </a:r>
          </a:p>
          <a:p>
            <a:pPr algn="ctr">
              <a:lnSpc>
                <a:spcPts val="4800"/>
              </a:lnSpc>
            </a:pPr>
            <a:r>
              <a:rPr lang="ja-JP" altLang="en-US" sz="2800" b="1" dirty="0">
                <a:latin typeface="ＭＳ 明朝" panose="02020609040205080304" pitchFamily="17" charset="-128"/>
                <a:ea typeface="ＭＳ 明朝" panose="02020609040205080304" pitchFamily="17" charset="-128"/>
              </a:rPr>
              <a:t>お客さんと会う必要はありません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345531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228398"/>
            <a:ext cx="11122926" cy="440120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インターネットは</a:t>
            </a:r>
            <a:r>
              <a:rPr lang="en-US" altLang="ja-JP" sz="2800" b="1" dirty="0">
                <a:latin typeface="ＭＳ 明朝" panose="02020609040205080304" pitchFamily="17" charset="-128"/>
                <a:ea typeface="ＭＳ 明朝" panose="02020609040205080304" pitchFamily="17" charset="-128"/>
              </a:rPr>
              <a:t>24</a:t>
            </a:r>
            <a:r>
              <a:rPr lang="ja-JP" altLang="en-US" sz="2800" b="1" dirty="0">
                <a:latin typeface="ＭＳ 明朝" panose="02020609040205080304" pitchFamily="17" charset="-128"/>
                <a:ea typeface="ＭＳ 明朝" panose="02020609040205080304" pitchFamily="17" charset="-128"/>
              </a:rPr>
              <a:t>時間</a:t>
            </a:r>
            <a:r>
              <a:rPr lang="en-US" altLang="ja-JP" sz="2800" b="1" dirty="0">
                <a:latin typeface="ＭＳ 明朝" panose="02020609040205080304" pitchFamily="17" charset="-128"/>
                <a:ea typeface="ＭＳ 明朝" panose="02020609040205080304" pitchFamily="17" charset="-128"/>
              </a:rPr>
              <a:t>365</a:t>
            </a:r>
            <a:r>
              <a:rPr lang="ja-JP" altLang="en-US" sz="2800" b="1" dirty="0">
                <a:latin typeface="ＭＳ 明朝" panose="02020609040205080304" pitchFamily="17" charset="-128"/>
                <a:ea typeface="ＭＳ 明朝" panose="02020609040205080304" pitchFamily="17" charset="-128"/>
              </a:rPr>
              <a:t>日、</a:t>
            </a:r>
          </a:p>
          <a:p>
            <a:pPr algn="ctr">
              <a:lnSpc>
                <a:spcPts val="4800"/>
              </a:lnSpc>
            </a:pPr>
            <a:r>
              <a:rPr lang="ja-JP" altLang="en-US" sz="2800" b="1" dirty="0">
                <a:latin typeface="ＭＳ 明朝" panose="02020609040205080304" pitchFamily="17" charset="-128"/>
                <a:ea typeface="ＭＳ 明朝" panose="02020609040205080304" pitchFamily="17" charset="-128"/>
              </a:rPr>
              <a:t>いつでも見られますから、</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一度セールスコピーを</a:t>
            </a:r>
          </a:p>
          <a:p>
            <a:pPr algn="ctr">
              <a:lnSpc>
                <a:spcPts val="4800"/>
              </a:lnSpc>
            </a:pPr>
            <a:r>
              <a:rPr lang="ja-JP" altLang="en-US" sz="2800" b="1" dirty="0">
                <a:latin typeface="ＭＳ 明朝" panose="02020609040205080304" pitchFamily="17" charset="-128"/>
                <a:ea typeface="ＭＳ 明朝" panose="02020609040205080304" pitchFamily="17" charset="-128"/>
              </a:rPr>
              <a:t>ホームページにアップすれば、</a:t>
            </a:r>
          </a:p>
          <a:p>
            <a:pPr algn="ctr">
              <a:lnSpc>
                <a:spcPts val="4800"/>
              </a:lnSpc>
            </a:pPr>
            <a:r>
              <a:rPr lang="en-US" altLang="ja-JP" sz="2800" b="1" dirty="0">
                <a:latin typeface="ＭＳ 明朝" panose="02020609040205080304" pitchFamily="17" charset="-128"/>
                <a:ea typeface="ＭＳ 明朝" panose="02020609040205080304" pitchFamily="17" charset="-128"/>
              </a:rPr>
              <a:t>24</a:t>
            </a:r>
            <a:r>
              <a:rPr lang="ja-JP" altLang="en-US" sz="2800" b="1" dirty="0">
                <a:latin typeface="ＭＳ 明朝" panose="02020609040205080304" pitchFamily="17" charset="-128"/>
                <a:ea typeface="ＭＳ 明朝" panose="02020609040205080304" pitchFamily="17" charset="-128"/>
              </a:rPr>
              <a:t>時間</a:t>
            </a:r>
            <a:r>
              <a:rPr lang="en-US" altLang="ja-JP" sz="2800" b="1" dirty="0">
                <a:latin typeface="ＭＳ 明朝" panose="02020609040205080304" pitchFamily="17" charset="-128"/>
                <a:ea typeface="ＭＳ 明朝" panose="02020609040205080304" pitchFamily="17" charset="-128"/>
              </a:rPr>
              <a:t>365</a:t>
            </a:r>
            <a:r>
              <a:rPr lang="ja-JP" altLang="en-US" sz="2800" b="1" dirty="0">
                <a:latin typeface="ＭＳ 明朝" panose="02020609040205080304" pitchFamily="17" charset="-128"/>
                <a:ea typeface="ＭＳ 明朝" panose="02020609040205080304" pitchFamily="17" charset="-128"/>
              </a:rPr>
              <a:t>日、</a:t>
            </a:r>
          </a:p>
          <a:p>
            <a:pPr algn="ctr">
              <a:lnSpc>
                <a:spcPts val="4800"/>
              </a:lnSpc>
            </a:pPr>
            <a:r>
              <a:rPr lang="ja-JP" altLang="en-US" sz="2800" b="1" dirty="0">
                <a:latin typeface="ＭＳ 明朝" panose="02020609040205080304" pitchFamily="17" charset="-128"/>
                <a:ea typeface="ＭＳ 明朝" panose="02020609040205080304" pitchFamily="17" charset="-128"/>
              </a:rPr>
              <a:t>勝手に商品が売れていくということです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5275860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あとは、</a:t>
            </a:r>
          </a:p>
          <a:p>
            <a:pPr algn="ctr">
              <a:lnSpc>
                <a:spcPts val="4800"/>
              </a:lnSpc>
            </a:pPr>
            <a:r>
              <a:rPr lang="ja-JP" altLang="en-US" sz="2800" b="1" dirty="0">
                <a:latin typeface="ＭＳ 明朝" panose="02020609040205080304" pitchFamily="17" charset="-128"/>
                <a:ea typeface="ＭＳ 明朝" panose="02020609040205080304" pitchFamily="17" charset="-128"/>
              </a:rPr>
              <a:t>そのホーム</a:t>
            </a:r>
            <a:r>
              <a:rPr lang="ja-JP" altLang="en-US" sz="2800" b="1" dirty="0" err="1">
                <a:latin typeface="ＭＳ 明朝" panose="02020609040205080304" pitchFamily="17" charset="-128"/>
                <a:ea typeface="ＭＳ 明朝" panose="02020609040205080304" pitchFamily="17" charset="-128"/>
              </a:rPr>
              <a:t>ぺ</a:t>
            </a:r>
            <a:r>
              <a:rPr lang="ja-JP" altLang="en-US" sz="2800" b="1" dirty="0">
                <a:latin typeface="ＭＳ 明朝" panose="02020609040205080304" pitchFamily="17" charset="-128"/>
                <a:ea typeface="ＭＳ 明朝" panose="02020609040205080304" pitchFamily="17" charset="-128"/>
              </a:rPr>
              <a:t>ージにアクセスを流せば、</a:t>
            </a:r>
          </a:p>
          <a:p>
            <a:pPr algn="ctr">
              <a:lnSpc>
                <a:spcPts val="4800"/>
              </a:lnSpc>
            </a:pPr>
            <a:r>
              <a:rPr lang="ja-JP" altLang="en-US" sz="2800" b="1" dirty="0">
                <a:latin typeface="ＭＳ 明朝" panose="02020609040205080304" pitchFamily="17" charset="-128"/>
                <a:ea typeface="ＭＳ 明朝" panose="02020609040205080304" pitchFamily="17" charset="-128"/>
              </a:rPr>
              <a:t>自然とお金が入ってくるのです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0179588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9"/>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特にインターネットを使って、</a:t>
            </a:r>
          </a:p>
          <a:p>
            <a:pPr algn="ctr">
              <a:lnSpc>
                <a:spcPts val="4800"/>
              </a:lnSpc>
            </a:pPr>
            <a:r>
              <a:rPr lang="ja-JP" altLang="en-US" sz="2800" b="1" dirty="0">
                <a:latin typeface="ＭＳ 明朝" panose="02020609040205080304" pitchFamily="17" charset="-128"/>
                <a:ea typeface="ＭＳ 明朝" panose="02020609040205080304" pitchFamily="17" charset="-128"/>
              </a:rPr>
              <a:t>ビジネスをするなら、</a:t>
            </a:r>
          </a:p>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セールスコピーのスキルなしで</a:t>
            </a:r>
          </a:p>
          <a:p>
            <a:pPr algn="ctr">
              <a:lnSpc>
                <a:spcPts val="4800"/>
              </a:lnSpc>
            </a:pPr>
            <a:r>
              <a:rPr lang="ja-JP" altLang="en-US" sz="2800" b="1" dirty="0">
                <a:latin typeface="ＭＳ 明朝" panose="02020609040205080304" pitchFamily="17" charset="-128"/>
                <a:ea typeface="ＭＳ 明朝" panose="02020609040205080304" pitchFamily="17" charset="-128"/>
              </a:rPr>
              <a:t>成功することは難しいでしょう。</a:t>
            </a:r>
          </a:p>
          <a:p>
            <a:pPr algn="ctr">
              <a:lnSpc>
                <a:spcPts val="4800"/>
              </a:lnSpc>
            </a:pPr>
            <a:r>
              <a:rPr lang="ja-JP" altLang="en-US" sz="2800" b="1" dirty="0">
                <a:latin typeface="ＭＳ 明朝" panose="02020609040205080304" pitchFamily="17" charset="-128"/>
                <a:ea typeface="ＭＳ 明朝" panose="02020609040205080304" pitchFamily="17" charset="-128"/>
              </a:rPr>
              <a:t>なぜなら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4040024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51728"/>
            <a:ext cx="11122926" cy="25545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最近の、インターネットのユーザーは、</a:t>
            </a:r>
          </a:p>
          <a:p>
            <a:pPr algn="ctr">
              <a:lnSpc>
                <a:spcPts val="4800"/>
              </a:lnSpc>
            </a:pPr>
            <a:r>
              <a:rPr lang="ja-JP" altLang="en-US" sz="2800" b="1" dirty="0">
                <a:latin typeface="ＭＳ 明朝" panose="02020609040205080304" pitchFamily="17" charset="-128"/>
                <a:ea typeface="ＭＳ 明朝" panose="02020609040205080304" pitchFamily="17" charset="-128"/>
              </a:rPr>
              <a:t>ホームページ、メルマガ、ブログに書いてある文章（</a:t>
            </a:r>
            <a:r>
              <a:rPr lang="ja-JP" altLang="en-US" sz="2800" b="1" dirty="0">
                <a:solidFill>
                  <a:srgbClr val="C00000"/>
                </a:solidFill>
                <a:latin typeface="ＭＳ 明朝" panose="02020609040205080304" pitchFamily="17" charset="-128"/>
                <a:ea typeface="ＭＳ 明朝" panose="02020609040205080304" pitchFamily="17" charset="-128"/>
              </a:rPr>
              <a:t>コピー</a:t>
            </a:r>
            <a:r>
              <a:rPr lang="ja-JP" altLang="en-US" sz="2800" b="1" dirty="0">
                <a:latin typeface="ＭＳ 明朝" panose="02020609040205080304" pitchFamily="17" charset="-128"/>
                <a:ea typeface="ＭＳ 明朝" panose="02020609040205080304" pitchFamily="17" charset="-128"/>
              </a:rPr>
              <a:t>）で、</a:t>
            </a:r>
          </a:p>
          <a:p>
            <a:pPr algn="ctr">
              <a:lnSpc>
                <a:spcPts val="4800"/>
              </a:lnSpc>
            </a:pPr>
            <a:r>
              <a:rPr lang="ja-JP" altLang="en-US" sz="2800" b="1" dirty="0">
                <a:latin typeface="ＭＳ 明朝" panose="02020609040205080304" pitchFamily="17" charset="-128"/>
                <a:ea typeface="ＭＳ 明朝" panose="02020609040205080304" pitchFamily="17" charset="-128"/>
              </a:rPr>
              <a:t>商品を買うか買わないかを</a:t>
            </a:r>
          </a:p>
          <a:p>
            <a:pPr algn="ctr">
              <a:lnSpc>
                <a:spcPts val="4800"/>
              </a:lnSpc>
            </a:pPr>
            <a:r>
              <a:rPr lang="ja-JP" altLang="en-US" sz="2800" b="1" dirty="0">
                <a:latin typeface="ＭＳ 明朝" panose="02020609040205080304" pitchFamily="17" charset="-128"/>
                <a:ea typeface="ＭＳ 明朝" panose="02020609040205080304" pitchFamily="17" charset="-128"/>
              </a:rPr>
              <a:t>決めるからです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51062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そのため、</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将来に対する不安</a:t>
            </a:r>
            <a:r>
              <a:rPr lang="ja-JP" altLang="en-US" sz="2800" b="1" dirty="0">
                <a:latin typeface="ＭＳ 明朝" panose="02020609040205080304" pitchFamily="17" charset="-128"/>
                <a:ea typeface="ＭＳ 明朝" panose="02020609040205080304" pitchFamily="17" charset="-128"/>
              </a:rPr>
              <a:t>もなくなりました</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356758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3200" b="1" dirty="0">
                <a:solidFill>
                  <a:srgbClr val="C00000"/>
                </a:solidFill>
                <a:latin typeface="ＭＳ 明朝" panose="02020609040205080304" pitchFamily="17" charset="-128"/>
                <a:ea typeface="ＭＳ 明朝" panose="02020609040205080304" pitchFamily="17" charset="-128"/>
              </a:rPr>
              <a:t>ネットで商品を売るなら、</a:t>
            </a:r>
          </a:p>
          <a:p>
            <a:pPr algn="ctr">
              <a:lnSpc>
                <a:spcPts val="4800"/>
              </a:lnSpc>
            </a:pPr>
            <a:r>
              <a:rPr lang="ja-JP" altLang="en-US" sz="3200" b="1" dirty="0">
                <a:solidFill>
                  <a:srgbClr val="C00000"/>
                </a:solidFill>
                <a:latin typeface="ＭＳ 明朝" panose="02020609040205080304" pitchFamily="17" charset="-128"/>
                <a:ea typeface="ＭＳ 明朝" panose="02020609040205080304" pitchFamily="17" charset="-128"/>
              </a:rPr>
              <a:t>セールスコピーは欠かせない</a:t>
            </a:r>
            <a:r>
              <a:rPr lang="ja-JP" altLang="en-US" sz="3200" b="1" dirty="0">
                <a:latin typeface="ＭＳ 明朝" panose="02020609040205080304" pitchFamily="17" charset="-128"/>
                <a:ea typeface="ＭＳ 明朝" panose="02020609040205080304" pitchFamily="17" charset="-128"/>
              </a:rPr>
              <a:t>のです</a:t>
            </a:r>
            <a:r>
              <a:rPr lang="en-US" altLang="ja-JP" sz="3200" b="1" dirty="0">
                <a:latin typeface="ＭＳ 明朝" panose="02020609040205080304" pitchFamily="17" charset="-128"/>
                <a:ea typeface="ＭＳ 明朝" panose="02020609040205080304" pitchFamily="17" charset="-128"/>
              </a:rPr>
              <a:t>…</a:t>
            </a:r>
            <a:endParaRPr kumimoji="1" lang="en-US" altLang="ja-JP" sz="32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96475119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実際に、セールスコピーのスキルを</a:t>
            </a:r>
          </a:p>
          <a:p>
            <a:pPr algn="ctr">
              <a:lnSpc>
                <a:spcPts val="4800"/>
              </a:lnSpc>
            </a:pPr>
            <a:r>
              <a:rPr lang="ja-JP" altLang="en-US" sz="2800" b="1" dirty="0">
                <a:latin typeface="ＭＳ 明朝" panose="02020609040205080304" pitchFamily="17" charset="-128"/>
                <a:ea typeface="ＭＳ 明朝" panose="02020609040205080304" pitchFamily="17" charset="-128"/>
              </a:rPr>
              <a:t>学んだことがきっかけになって、</a:t>
            </a:r>
          </a:p>
          <a:p>
            <a:pPr algn="ctr">
              <a:lnSpc>
                <a:spcPts val="4800"/>
              </a:lnSpc>
            </a:pPr>
            <a:r>
              <a:rPr lang="ja-JP" altLang="en-US" sz="2800" b="1" dirty="0">
                <a:latin typeface="ＭＳ 明朝" panose="02020609040205080304" pitchFamily="17" charset="-128"/>
                <a:ea typeface="ＭＳ 明朝" panose="02020609040205080304" pitchFamily="17" charset="-128"/>
              </a:rPr>
              <a:t>僕のビジネスは</a:t>
            </a:r>
          </a:p>
          <a:p>
            <a:pPr algn="ctr">
              <a:lnSpc>
                <a:spcPts val="4800"/>
              </a:lnSpc>
            </a:pPr>
            <a:r>
              <a:rPr lang="ja-JP" altLang="en-US" sz="2800" b="1" dirty="0">
                <a:latin typeface="ＭＳ 明朝" panose="02020609040205080304" pitchFamily="17" charset="-128"/>
                <a:ea typeface="ＭＳ 明朝" panose="02020609040205080304" pitchFamily="17" charset="-128"/>
              </a:rPr>
              <a:t>うまくいくようになりました</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6297665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それに、文章が苦手でも関係ありません</a:t>
            </a:r>
            <a:r>
              <a:rPr lang="en-US" altLang="ja-JP" sz="2800" b="1" dirty="0">
                <a:latin typeface="ＭＳ 明朝" panose="02020609040205080304" pitchFamily="17" charset="-128"/>
                <a:ea typeface="ＭＳ 明朝" panose="02020609040205080304" pitchFamily="17" charset="-128"/>
              </a:rPr>
              <a:t>…</a:t>
            </a:r>
          </a:p>
          <a:p>
            <a:pPr algn="ctr">
              <a:lnSpc>
                <a:spcPts val="4800"/>
              </a:lnSpc>
            </a:pP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7269360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05069"/>
            <a:ext cx="11122926" cy="624786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セールスコピーは</a:t>
            </a:r>
          </a:p>
          <a:p>
            <a:pPr algn="ctr">
              <a:lnSpc>
                <a:spcPts val="4800"/>
              </a:lnSpc>
            </a:pPr>
            <a:r>
              <a:rPr lang="ja-JP" altLang="en-US" sz="2800" b="1" dirty="0">
                <a:latin typeface="ＭＳ 明朝" panose="02020609040205080304" pitchFamily="17" charset="-128"/>
                <a:ea typeface="ＭＳ 明朝" panose="02020609040205080304" pitchFamily="17" charset="-128"/>
              </a:rPr>
              <a:t>文章を書く技術ではありますが、</a:t>
            </a:r>
          </a:p>
          <a:p>
            <a:pPr algn="ctr">
              <a:lnSpc>
                <a:spcPts val="4800"/>
              </a:lnSpc>
            </a:pPr>
            <a:r>
              <a:rPr lang="ja-JP" altLang="en-US" sz="2800" b="1" dirty="0">
                <a:latin typeface="ＭＳ 明朝" panose="02020609040205080304" pitchFamily="17" charset="-128"/>
                <a:ea typeface="ＭＳ 明朝" panose="02020609040205080304" pitchFamily="17" charset="-128"/>
              </a:rPr>
              <a:t>実際は書くというよりも、</a:t>
            </a:r>
          </a:p>
          <a:p>
            <a:pPr algn="ctr">
              <a:lnSpc>
                <a:spcPts val="4800"/>
              </a:lnSpc>
            </a:pPr>
            <a:r>
              <a:rPr lang="ja-JP" altLang="en-US" sz="2800" b="1" dirty="0">
                <a:latin typeface="ＭＳ 明朝" panose="02020609040205080304" pitchFamily="17" charset="-128"/>
                <a:ea typeface="ＭＳ 明朝" panose="02020609040205080304" pitchFamily="17" charset="-128"/>
              </a:rPr>
              <a:t>書く素材を集めて、</a:t>
            </a:r>
          </a:p>
          <a:p>
            <a:pPr algn="ctr">
              <a:lnSpc>
                <a:spcPts val="4800"/>
              </a:lnSpc>
            </a:pPr>
            <a:r>
              <a:rPr lang="ja-JP" altLang="en-US" sz="2800" b="1" dirty="0">
                <a:latin typeface="ＭＳ 明朝" panose="02020609040205080304" pitchFamily="17" charset="-128"/>
                <a:ea typeface="ＭＳ 明朝" panose="02020609040205080304" pitchFamily="17" charset="-128"/>
              </a:rPr>
              <a:t>それを組み合わせるものだからです。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だから、文章力とかそういうものは、</a:t>
            </a:r>
          </a:p>
          <a:p>
            <a:pPr algn="ctr">
              <a:lnSpc>
                <a:spcPts val="4800"/>
              </a:lnSpc>
            </a:pPr>
            <a:r>
              <a:rPr lang="ja-JP" altLang="en-US" sz="2800" b="1" dirty="0">
                <a:latin typeface="ＭＳ 明朝" panose="02020609040205080304" pitchFamily="17" charset="-128"/>
                <a:ea typeface="ＭＳ 明朝" panose="02020609040205080304" pitchFamily="17" charset="-128"/>
              </a:rPr>
              <a:t>関係ありません。</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実際</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88576524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228398"/>
            <a:ext cx="11122926" cy="440120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僕は工学部の出身ですし、</a:t>
            </a:r>
          </a:p>
          <a:p>
            <a:pPr algn="ctr">
              <a:lnSpc>
                <a:spcPts val="4800"/>
              </a:lnSpc>
            </a:pPr>
            <a:r>
              <a:rPr lang="ja-JP" altLang="en-US" sz="2800" b="1" dirty="0">
                <a:latin typeface="ＭＳ 明朝" panose="02020609040205080304" pitchFamily="17" charset="-128"/>
                <a:ea typeface="ＭＳ 明朝" panose="02020609040205080304" pitchFamily="17" charset="-128"/>
              </a:rPr>
              <a:t>コンピュータ・システムを</a:t>
            </a:r>
          </a:p>
          <a:p>
            <a:pPr algn="ctr">
              <a:lnSpc>
                <a:spcPts val="4800"/>
              </a:lnSpc>
            </a:pPr>
            <a:r>
              <a:rPr lang="ja-JP" altLang="en-US" sz="2800" b="1" dirty="0">
                <a:latin typeface="ＭＳ 明朝" panose="02020609040205080304" pitchFamily="17" charset="-128"/>
                <a:ea typeface="ＭＳ 明朝" panose="02020609040205080304" pitchFamily="17" charset="-128"/>
              </a:rPr>
              <a:t>作るシステムエンジニアでした。</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仕事ではそのシステムの設計書に</a:t>
            </a:r>
          </a:p>
          <a:p>
            <a:pPr algn="ctr">
              <a:lnSpc>
                <a:spcPts val="4800"/>
              </a:lnSpc>
            </a:pPr>
            <a:r>
              <a:rPr lang="ja-JP" altLang="en-US" sz="2800" b="1" dirty="0">
                <a:latin typeface="ＭＳ 明朝" panose="02020609040205080304" pitchFamily="17" charset="-128"/>
                <a:ea typeface="ＭＳ 明朝" panose="02020609040205080304" pitchFamily="17" charset="-128"/>
              </a:rPr>
              <a:t>青いインクのペンでメモを書いたり、</a:t>
            </a:r>
          </a:p>
          <a:p>
            <a:pPr algn="ctr">
              <a:lnSpc>
                <a:spcPts val="4800"/>
              </a:lnSpc>
            </a:pPr>
            <a:r>
              <a:rPr lang="ja-JP" altLang="en-US" sz="2800" b="1" dirty="0">
                <a:latin typeface="ＭＳ 明朝" panose="02020609040205080304" pitchFamily="17" charset="-128"/>
                <a:ea typeface="ＭＳ 明朝" panose="02020609040205080304" pitchFamily="17" charset="-128"/>
              </a:rPr>
              <a:t>チェックをしたりしていました</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43892313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7137" y="4695644"/>
            <a:ext cx="11122926" cy="1323439"/>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でも、同じペンでも、</a:t>
            </a:r>
          </a:p>
          <a:p>
            <a:pPr algn="ctr">
              <a:lnSpc>
                <a:spcPts val="4800"/>
              </a:lnSpc>
            </a:pPr>
            <a:r>
              <a:rPr lang="ja-JP" altLang="en-US" sz="2800" b="1" dirty="0">
                <a:latin typeface="ＭＳ 明朝" panose="02020609040205080304" pitchFamily="17" charset="-128"/>
                <a:ea typeface="ＭＳ 明朝" panose="02020609040205080304" pitchFamily="17" charset="-128"/>
              </a:rPr>
              <a:t>白い紙に「セールスコピー」を書く。</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46295512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713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そして、多くの人に商品を売ることで、</a:t>
            </a:r>
          </a:p>
          <a:p>
            <a:pPr algn="ctr">
              <a:lnSpc>
                <a:spcPts val="4800"/>
              </a:lnSpc>
            </a:pPr>
            <a:r>
              <a:rPr lang="ja-JP" altLang="en-US" sz="2800" b="1" dirty="0">
                <a:latin typeface="ＭＳ 明朝" panose="02020609040205080304" pitchFamily="17" charset="-128"/>
                <a:ea typeface="ＭＳ 明朝" panose="02020609040205080304" pitchFamily="17" charset="-128"/>
              </a:rPr>
              <a:t>お金を稼ぐことができる、</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ということがわかったのです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442336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そして、この</a:t>
            </a:r>
            <a:r>
              <a:rPr lang="ja-JP" altLang="en-US" sz="2800" b="1" dirty="0">
                <a:solidFill>
                  <a:srgbClr val="C00000"/>
                </a:solidFill>
                <a:latin typeface="ＭＳ 明朝" panose="02020609040205080304" pitchFamily="17" charset="-128"/>
                <a:ea typeface="ＭＳ 明朝" panose="02020609040205080304" pitchFamily="17" charset="-128"/>
              </a:rPr>
              <a:t>セールスコピーの技術</a:t>
            </a:r>
            <a:r>
              <a:rPr lang="ja-JP" altLang="en-US" sz="2800" b="1" dirty="0">
                <a:latin typeface="ＭＳ 明朝" panose="02020609040205080304" pitchFamily="17" charset="-128"/>
                <a:ea typeface="ＭＳ 明朝" panose="02020609040205080304" pitchFamily="17" charset="-128"/>
              </a:rPr>
              <a:t>は、</a:t>
            </a:r>
          </a:p>
          <a:p>
            <a:pPr algn="ctr">
              <a:lnSpc>
                <a:spcPts val="4800"/>
              </a:lnSpc>
            </a:pPr>
            <a:r>
              <a:rPr lang="ja-JP" altLang="en-US" sz="2800" b="1" dirty="0">
                <a:latin typeface="ＭＳ 明朝" panose="02020609040205080304" pitchFamily="17" charset="-128"/>
                <a:ea typeface="ＭＳ 明朝" panose="02020609040205080304" pitchFamily="17" charset="-128"/>
              </a:rPr>
              <a:t>上場企業をやめた僕に、</a:t>
            </a:r>
          </a:p>
          <a:p>
            <a:pPr algn="ctr">
              <a:lnSpc>
                <a:spcPts val="4800"/>
              </a:lnSpc>
            </a:pPr>
            <a:r>
              <a:rPr lang="ja-JP" altLang="en-US" sz="2800" b="1" dirty="0">
                <a:latin typeface="ＭＳ 明朝" panose="02020609040205080304" pitchFamily="17" charset="-128"/>
                <a:ea typeface="ＭＳ 明朝" panose="02020609040205080304" pitchFamily="17" charset="-128"/>
              </a:rPr>
              <a:t>経済的な自由と</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16764768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0857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このスキルさえ持っていれば</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一生、食い</a:t>
            </a:r>
            <a:r>
              <a:rPr lang="ja-JP" altLang="en-US" sz="2800" b="1" dirty="0" err="1">
                <a:solidFill>
                  <a:srgbClr val="C00000"/>
                </a:solidFill>
                <a:latin typeface="ＭＳ 明朝" panose="02020609040205080304" pitchFamily="17" charset="-128"/>
                <a:ea typeface="ＭＳ 明朝" panose="02020609040205080304" pitchFamily="17" charset="-128"/>
              </a:rPr>
              <a:t>っぱ</a:t>
            </a:r>
            <a:r>
              <a:rPr lang="ja-JP" altLang="en-US" sz="2800" b="1" dirty="0">
                <a:solidFill>
                  <a:srgbClr val="C00000"/>
                </a:solidFill>
                <a:latin typeface="ＭＳ 明朝" panose="02020609040205080304" pitchFamily="17" charset="-128"/>
                <a:ea typeface="ＭＳ 明朝" panose="02020609040205080304" pitchFamily="17" charset="-128"/>
              </a:rPr>
              <a:t>ぐれることはない、</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という安心感を与えてくれたのです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6409558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463039" y="906511"/>
            <a:ext cx="10299883" cy="4832092"/>
          </a:xfrm>
          <a:prstGeom prst="rect">
            <a:avLst/>
          </a:prstGeom>
          <a:noFill/>
        </p:spPr>
        <p:txBody>
          <a:bodyPr wrap="square" rtlCol="0" anchor="ctr">
            <a:spAutoFit/>
          </a:bodyPr>
          <a:lstStyle/>
          <a:p>
            <a:r>
              <a:rPr lang="ja-JP" altLang="en-US" sz="2800" b="1" dirty="0">
                <a:latin typeface="ＭＳ 明朝" panose="02020609040205080304" pitchFamily="17" charset="-128"/>
                <a:ea typeface="ＭＳ 明朝" panose="02020609040205080304" pitchFamily="17" charset="-128"/>
              </a:rPr>
              <a:t>セールスコピーのスキルがあれば</a:t>
            </a:r>
            <a:r>
              <a:rPr lang="en-US" altLang="ja-JP" sz="2800" b="1" dirty="0">
                <a:latin typeface="ＭＳ 明朝" panose="02020609040205080304" pitchFamily="17" charset="-128"/>
                <a:ea typeface="ＭＳ 明朝" panose="02020609040205080304" pitchFamily="17" charset="-128"/>
              </a:rPr>
              <a:t>…</a:t>
            </a:r>
          </a:p>
          <a:p>
            <a:endParaRPr lang="en-US" altLang="ja-JP" sz="2800" b="1" dirty="0">
              <a:latin typeface="ＭＳ 明朝" panose="02020609040205080304" pitchFamily="17" charset="-128"/>
              <a:ea typeface="ＭＳ 明朝" panose="02020609040205080304" pitchFamily="17" charset="-128"/>
            </a:endParaRPr>
          </a:p>
          <a:p>
            <a:r>
              <a:rPr lang="ja-JP" altLang="en-US" sz="2800" b="1" dirty="0">
                <a:latin typeface="ＭＳ 明朝" panose="02020609040205080304" pitchFamily="17" charset="-128"/>
                <a:ea typeface="ＭＳ 明朝" panose="02020609040205080304" pitchFamily="17" charset="-128"/>
              </a:rPr>
              <a:t>・自分で起業して、ビジネスをするなら、</a:t>
            </a:r>
          </a:p>
          <a:p>
            <a:r>
              <a:rPr lang="ja-JP" altLang="en-US" sz="2800" b="1" dirty="0">
                <a:latin typeface="ＭＳ 明朝" panose="02020609040205080304" pitchFamily="17" charset="-128"/>
                <a:ea typeface="ＭＳ 明朝" panose="02020609040205080304" pitchFamily="17" charset="-128"/>
              </a:rPr>
              <a:t>　自分の商品を売るために</a:t>
            </a:r>
          </a:p>
          <a:p>
            <a:r>
              <a:rPr lang="ja-JP" altLang="en-US" sz="2800" b="1" dirty="0">
                <a:latin typeface="ＭＳ 明朝" panose="02020609040205080304" pitchFamily="17" charset="-128"/>
                <a:ea typeface="ＭＳ 明朝" panose="02020609040205080304" pitchFamily="17" charset="-128"/>
              </a:rPr>
              <a:t>　その技術を使うことができます</a:t>
            </a:r>
            <a:r>
              <a:rPr lang="en-US" altLang="ja-JP" sz="2800" b="1" dirty="0">
                <a:latin typeface="ＭＳ 明朝" panose="02020609040205080304" pitchFamily="17" charset="-128"/>
                <a:ea typeface="ＭＳ 明朝" panose="02020609040205080304" pitchFamily="17" charset="-128"/>
              </a:rPr>
              <a:t>…</a:t>
            </a:r>
          </a:p>
          <a:p>
            <a:endParaRPr lang="en-US" altLang="ja-JP" sz="2800" b="1" dirty="0">
              <a:latin typeface="ＭＳ 明朝" panose="02020609040205080304" pitchFamily="17" charset="-128"/>
              <a:ea typeface="ＭＳ 明朝" panose="02020609040205080304" pitchFamily="17" charset="-128"/>
            </a:endParaRPr>
          </a:p>
          <a:p>
            <a:r>
              <a:rPr lang="ja-JP" altLang="en-US" sz="2800" b="1" dirty="0">
                <a:latin typeface="ＭＳ 明朝" panose="02020609040205080304" pitchFamily="17" charset="-128"/>
                <a:ea typeface="ＭＳ 明朝" panose="02020609040205080304" pitchFamily="17" charset="-128"/>
              </a:rPr>
              <a:t>・自分の商品がなくても、</a:t>
            </a:r>
          </a:p>
          <a:p>
            <a:r>
              <a:rPr lang="ja-JP" altLang="en-US" sz="2800" b="1" dirty="0">
                <a:latin typeface="ＭＳ 明朝" panose="02020609040205080304" pitchFamily="17" charset="-128"/>
                <a:ea typeface="ＭＳ 明朝" panose="02020609040205080304" pitchFamily="17" charset="-128"/>
              </a:rPr>
              <a:t>　他の人の商品を売ることで</a:t>
            </a:r>
          </a:p>
          <a:p>
            <a:r>
              <a:rPr lang="ja-JP" altLang="en-US" sz="2800" b="1" dirty="0">
                <a:latin typeface="ＭＳ 明朝" panose="02020609040205080304" pitchFamily="17" charset="-128"/>
                <a:ea typeface="ＭＳ 明朝" panose="02020609040205080304" pitchFamily="17" charset="-128"/>
              </a:rPr>
              <a:t>　報酬を得ることができます</a:t>
            </a:r>
            <a:r>
              <a:rPr lang="en-US" altLang="ja-JP" sz="2800" b="1" dirty="0">
                <a:latin typeface="ＭＳ 明朝" panose="02020609040205080304" pitchFamily="17" charset="-128"/>
                <a:ea typeface="ＭＳ 明朝" panose="02020609040205080304" pitchFamily="17" charset="-128"/>
              </a:rPr>
              <a:t>…</a:t>
            </a:r>
          </a:p>
          <a:p>
            <a:endParaRPr lang="en-US" altLang="ja-JP" sz="2800" b="1" dirty="0">
              <a:latin typeface="ＭＳ 明朝" panose="02020609040205080304" pitchFamily="17" charset="-128"/>
              <a:ea typeface="ＭＳ 明朝" panose="02020609040205080304" pitchFamily="17" charset="-128"/>
            </a:endParaRPr>
          </a:p>
          <a:p>
            <a:r>
              <a:rPr lang="ja-JP" altLang="en-US" sz="2800" b="1" dirty="0">
                <a:latin typeface="ＭＳ 明朝" panose="02020609040205080304" pitchFamily="17" charset="-128"/>
                <a:ea typeface="ＭＳ 明朝" panose="02020609040205080304" pitchFamily="17" charset="-128"/>
              </a:rPr>
              <a:t>それに</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9094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3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3000"/>
                                        <p:tgtEl>
                                          <p:spTgt spid="2">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30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fade">
                                      <p:cBhvr>
                                        <p:cTn id="23" dur="3000"/>
                                        <p:tgtEl>
                                          <p:spTgt spid="2">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
                                            <p:txEl>
                                              <p:pRg st="7" end="7"/>
                                            </p:txEl>
                                          </p:spTgt>
                                        </p:tgtEl>
                                        <p:attrNameLst>
                                          <p:attrName>style.visibility</p:attrName>
                                        </p:attrNameLst>
                                      </p:cBhvr>
                                      <p:to>
                                        <p:strVal val="visible"/>
                                      </p:to>
                                    </p:set>
                                    <p:animEffect transition="in" filter="fade">
                                      <p:cBhvr>
                                        <p:cTn id="26" dur="3000"/>
                                        <p:tgtEl>
                                          <p:spTgt spid="2">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Effect transition="in" filter="fade">
                                      <p:cBhvr>
                                        <p:cTn id="29" dur="3000"/>
                                        <p:tgtEl>
                                          <p:spTgt spid="2">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
                                            <p:txEl>
                                              <p:pRg st="10" end="10"/>
                                            </p:txEl>
                                          </p:spTgt>
                                        </p:tgtEl>
                                        <p:attrNameLst>
                                          <p:attrName>style.visibility</p:attrName>
                                        </p:attrNameLst>
                                      </p:cBhvr>
                                      <p:to>
                                        <p:strVal val="visible"/>
                                      </p:to>
                                    </p:set>
                                    <p:animEffect transition="in" filter="fade">
                                      <p:cBhvr>
                                        <p:cTn id="3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600"/>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その結果、ありがたいことに、</a:t>
            </a:r>
          </a:p>
          <a:p>
            <a:pPr algn="ctr">
              <a:lnSpc>
                <a:spcPts val="4800"/>
              </a:lnSpc>
            </a:pPr>
            <a:r>
              <a:rPr lang="ja-JP" altLang="en-US" sz="2800" b="1" dirty="0">
                <a:latin typeface="ＭＳ 明朝" panose="02020609040205080304" pitchFamily="17" charset="-128"/>
                <a:ea typeface="ＭＳ 明朝" panose="02020609040205080304" pitchFamily="17" charset="-128"/>
              </a:rPr>
              <a:t>僕は周りの人たちから</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6536912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83079" y="1145277"/>
            <a:ext cx="9979843" cy="3785652"/>
          </a:xfrm>
          <a:prstGeom prst="rect">
            <a:avLst/>
          </a:prstGeom>
          <a:noFill/>
        </p:spPr>
        <p:txBody>
          <a:bodyPr wrap="square" rtlCol="0" anchor="ctr">
            <a:spAutoFit/>
          </a:bodyPr>
          <a:lstStyle/>
          <a:p>
            <a:pPr>
              <a:lnSpc>
                <a:spcPts val="4800"/>
              </a:lnSpc>
            </a:pPr>
            <a:r>
              <a:rPr lang="ja-JP" altLang="en-US" sz="2800" b="1" dirty="0">
                <a:latin typeface="ＭＳ 明朝" panose="02020609040205080304" pitchFamily="17" charset="-128"/>
                <a:ea typeface="ＭＳ 明朝" panose="02020609040205080304" pitchFamily="17" charset="-128"/>
              </a:rPr>
              <a:t>・あなたがその場にいなくても、</a:t>
            </a:r>
          </a:p>
          <a:p>
            <a:pPr>
              <a:lnSpc>
                <a:spcPts val="4800"/>
              </a:lnSpc>
            </a:pPr>
            <a:r>
              <a:rPr lang="ja-JP" altLang="en-US" sz="2800" b="1" dirty="0">
                <a:latin typeface="ＭＳ 明朝" panose="02020609040205080304" pitchFamily="17" charset="-128"/>
                <a:ea typeface="ＭＳ 明朝" panose="02020609040205080304" pitchFamily="17" charset="-128"/>
              </a:rPr>
              <a:t>商品が売れ、お金が入ってくるため、</a:t>
            </a:r>
          </a:p>
          <a:p>
            <a:pPr>
              <a:lnSpc>
                <a:spcPts val="4800"/>
              </a:lnSpc>
            </a:pPr>
            <a:r>
              <a:rPr lang="ja-JP" altLang="en-US" sz="2800" b="1" dirty="0">
                <a:latin typeface="ＭＳ 明朝" panose="02020609040205080304" pitchFamily="17" charset="-128"/>
                <a:ea typeface="ＭＳ 明朝" panose="02020609040205080304" pitchFamily="17" charset="-128"/>
              </a:rPr>
              <a:t>自由な時間も手に入ります</a:t>
            </a:r>
            <a:r>
              <a:rPr lang="en-US" altLang="ja-JP" sz="2800" b="1" dirty="0">
                <a:latin typeface="ＭＳ 明朝" panose="02020609040205080304" pitchFamily="17" charset="-128"/>
                <a:ea typeface="ＭＳ 明朝" panose="02020609040205080304" pitchFamily="17" charset="-128"/>
              </a:rPr>
              <a:t>…</a:t>
            </a:r>
          </a:p>
          <a:p>
            <a:pPr>
              <a:lnSpc>
                <a:spcPts val="4800"/>
              </a:lnSpc>
            </a:pPr>
            <a:r>
              <a:rPr lang="ja-JP" altLang="en-US" sz="2800" b="1" dirty="0">
                <a:latin typeface="ＭＳ 明朝" panose="02020609040205080304" pitchFamily="17" charset="-128"/>
                <a:ea typeface="ＭＳ 明朝" panose="02020609040205080304" pitchFamily="17" charset="-128"/>
              </a:rPr>
              <a:t>（もちろん働く場所も自由です）</a:t>
            </a:r>
            <a:endParaRPr lang="en-US" altLang="ja-JP" sz="2800" b="1" dirty="0">
              <a:latin typeface="ＭＳ 明朝" panose="02020609040205080304" pitchFamily="17" charset="-128"/>
              <a:ea typeface="ＭＳ 明朝" panose="02020609040205080304" pitchFamily="17" charset="-128"/>
            </a:endParaRPr>
          </a:p>
          <a:p>
            <a:pPr>
              <a:lnSpc>
                <a:spcPts val="4800"/>
              </a:lnSpc>
            </a:pPr>
            <a:endParaRPr lang="ja-JP" altLang="en-US" sz="2800" b="1" dirty="0">
              <a:latin typeface="ＭＳ 明朝" panose="02020609040205080304" pitchFamily="17" charset="-128"/>
              <a:ea typeface="ＭＳ 明朝" panose="02020609040205080304" pitchFamily="17" charset="-128"/>
            </a:endParaRPr>
          </a:p>
          <a:p>
            <a:pPr>
              <a:lnSpc>
                <a:spcPts val="4800"/>
              </a:lnSpc>
            </a:pPr>
            <a:r>
              <a:rPr lang="ja-JP" altLang="en-US" sz="2800" b="1" dirty="0">
                <a:latin typeface="ＭＳ 明朝" panose="02020609040205080304" pitchFamily="17" charset="-128"/>
                <a:ea typeface="ＭＳ 明朝" panose="02020609040205080304" pitchFamily="17" charset="-128"/>
              </a:rPr>
              <a:t>そんな価値のあるスキルなのです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105345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62857" y="471130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「手に職」というのは、</a:t>
            </a:r>
          </a:p>
          <a:p>
            <a:pPr algn="ctr">
              <a:lnSpc>
                <a:spcPts val="4800"/>
              </a:lnSpc>
            </a:pPr>
            <a:r>
              <a:rPr lang="ja-JP" altLang="en-US" sz="2800" b="1" dirty="0">
                <a:latin typeface="ＭＳ 明朝" panose="02020609040205080304" pitchFamily="17" charset="-128"/>
                <a:ea typeface="ＭＳ 明朝" panose="02020609040205080304" pitchFamily="17" charset="-128"/>
              </a:rPr>
              <a:t>まさにこの感覚です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04263380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さて、このプレゼンテーションを</a:t>
            </a:r>
          </a:p>
          <a:p>
            <a:pPr algn="ctr">
              <a:lnSpc>
                <a:spcPts val="4800"/>
              </a:lnSpc>
            </a:pPr>
            <a:r>
              <a:rPr lang="ja-JP" altLang="en-US" sz="2800" b="1" dirty="0">
                <a:latin typeface="ＭＳ 明朝" panose="02020609040205080304" pitchFamily="17" charset="-128"/>
                <a:ea typeface="ＭＳ 明朝" panose="02020609040205080304" pitchFamily="17" charset="-128"/>
              </a:rPr>
              <a:t>ここまで見たあなたが</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5280080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6285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セールスコピーのスキルを</a:t>
            </a:r>
          </a:p>
          <a:p>
            <a:pPr algn="ctr">
              <a:lnSpc>
                <a:spcPts val="4800"/>
              </a:lnSpc>
            </a:pPr>
            <a:r>
              <a:rPr lang="ja-JP" altLang="en-US" sz="2800" b="1" dirty="0">
                <a:latin typeface="ＭＳ 明朝" panose="02020609040205080304" pitchFamily="17" charset="-128"/>
                <a:ea typeface="ＭＳ 明朝" panose="02020609040205080304" pitchFamily="17" charset="-128"/>
              </a:rPr>
              <a:t>手に入れたいと思うなら、</a:t>
            </a:r>
          </a:p>
          <a:p>
            <a:pPr algn="ctr">
              <a:lnSpc>
                <a:spcPts val="4800"/>
              </a:lnSpc>
            </a:pPr>
            <a:r>
              <a:rPr lang="ja-JP" altLang="en-US" sz="2800" b="1" dirty="0">
                <a:latin typeface="ＭＳ 明朝" panose="02020609040205080304" pitchFamily="17" charset="-128"/>
                <a:ea typeface="ＭＳ 明朝" panose="02020609040205080304" pitchFamily="17" charset="-128"/>
              </a:rPr>
              <a:t>次の</a:t>
            </a:r>
            <a:r>
              <a:rPr lang="ja-JP" altLang="en-US" sz="2800" b="1" dirty="0">
                <a:solidFill>
                  <a:srgbClr val="C00000"/>
                </a:solidFill>
                <a:latin typeface="ＭＳ 明朝" panose="02020609040205080304" pitchFamily="17" charset="-128"/>
                <a:ea typeface="ＭＳ 明朝" panose="02020609040205080304" pitchFamily="17" charset="-128"/>
              </a:rPr>
              <a:t>２つの選択肢</a:t>
            </a:r>
            <a:r>
              <a:rPr lang="ja-JP" altLang="en-US" sz="2800" b="1" dirty="0">
                <a:latin typeface="ＭＳ 明朝" panose="02020609040205080304" pitchFamily="17" charset="-128"/>
                <a:ea typeface="ＭＳ 明朝" panose="02020609040205080304" pitchFamily="17" charset="-128"/>
              </a:rPr>
              <a:t>があります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9531674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5665621"/>
            <a:ext cx="11122926" cy="614592"/>
          </a:xfrm>
          <a:prstGeom prst="rect">
            <a:avLst/>
          </a:prstGeom>
          <a:noFill/>
        </p:spPr>
        <p:txBody>
          <a:bodyPr wrap="square" rtlCol="0" anchor="ctr">
            <a:spAutoFit/>
          </a:bodyPr>
          <a:lstStyle/>
          <a:p>
            <a:pPr algn="ctr">
              <a:lnSpc>
                <a:spcPts val="4800"/>
              </a:lnSpc>
            </a:pPr>
            <a:r>
              <a:rPr lang="en-US" altLang="ja-JP" sz="2800" b="1" dirty="0">
                <a:latin typeface="ＭＳ 明朝" panose="02020609040205080304" pitchFamily="17" charset="-128"/>
                <a:ea typeface="ＭＳ 明朝" panose="02020609040205080304" pitchFamily="17" charset="-128"/>
              </a:rPr>
              <a:t>1</a:t>
            </a:r>
            <a:r>
              <a:rPr lang="ja-JP" altLang="en-US" sz="2800" b="1" dirty="0">
                <a:latin typeface="ＭＳ 明朝" panose="02020609040205080304" pitchFamily="17" charset="-128"/>
                <a:ea typeface="ＭＳ 明朝" panose="02020609040205080304" pitchFamily="17" charset="-128"/>
              </a:rPr>
              <a:t>つ目の選択肢は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26187317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このプレゼンテーションの内容を</a:t>
            </a:r>
          </a:p>
          <a:p>
            <a:pPr algn="ctr">
              <a:lnSpc>
                <a:spcPts val="4800"/>
              </a:lnSpc>
            </a:pPr>
            <a:r>
              <a:rPr lang="ja-JP" altLang="en-US" sz="2800" b="1" dirty="0">
                <a:latin typeface="ＭＳ 明朝" panose="02020609040205080304" pitchFamily="17" charset="-128"/>
                <a:ea typeface="ＭＳ 明朝" panose="02020609040205080304" pitchFamily="17" charset="-128"/>
              </a:rPr>
              <a:t>自分ひとりで試してみるという方法です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8341971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セールスコピーは、</a:t>
            </a:r>
          </a:p>
          <a:p>
            <a:pPr algn="ctr">
              <a:lnSpc>
                <a:spcPts val="4800"/>
              </a:lnSpc>
            </a:pPr>
            <a:r>
              <a:rPr lang="ja-JP" altLang="en-US" sz="2800" b="1" dirty="0">
                <a:latin typeface="ＭＳ 明朝" panose="02020609040205080304" pitchFamily="17" charset="-128"/>
                <a:ea typeface="ＭＳ 明朝" panose="02020609040205080304" pitchFamily="17" charset="-128"/>
              </a:rPr>
              <a:t>日本ではまだほとんど</a:t>
            </a:r>
          </a:p>
          <a:p>
            <a:pPr algn="ctr">
              <a:lnSpc>
                <a:spcPts val="4800"/>
              </a:lnSpc>
            </a:pPr>
            <a:r>
              <a:rPr lang="ja-JP" altLang="en-US" sz="2800" b="1" dirty="0">
                <a:latin typeface="ＭＳ 明朝" panose="02020609040205080304" pitchFamily="17" charset="-128"/>
                <a:ea typeface="ＭＳ 明朝" panose="02020609040205080304" pitchFamily="17" charset="-128"/>
              </a:rPr>
              <a:t>知られていないスキルで、</a:t>
            </a:r>
          </a:p>
          <a:p>
            <a:pPr algn="ctr">
              <a:lnSpc>
                <a:spcPts val="4800"/>
              </a:lnSpc>
            </a:pPr>
            <a:r>
              <a:rPr lang="ja-JP" altLang="en-US" sz="2800" b="1" dirty="0">
                <a:latin typeface="ＭＳ 明朝" panose="02020609040205080304" pitchFamily="17" charset="-128"/>
                <a:ea typeface="ＭＳ 明朝" panose="02020609040205080304" pitchFamily="17" charset="-128"/>
              </a:rPr>
              <a:t>ユーキャンなどでは学べないのですが</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77713944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専門書がいくつか出ているため、</a:t>
            </a:r>
          </a:p>
          <a:p>
            <a:pPr algn="ctr">
              <a:lnSpc>
                <a:spcPts val="4800"/>
              </a:lnSpc>
            </a:pPr>
            <a:r>
              <a:rPr lang="ja-JP" altLang="en-US" sz="2800" b="1" dirty="0">
                <a:latin typeface="ＭＳ 明朝" panose="02020609040205080304" pitchFamily="17" charset="-128"/>
                <a:ea typeface="ＭＳ 明朝" panose="02020609040205080304" pitchFamily="17" charset="-128"/>
              </a:rPr>
              <a:t>ある程度、独学で勉強できるのです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2524978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関連する本は、たくさんあります。</a:t>
            </a:r>
          </a:p>
          <a:p>
            <a:pPr algn="ctr">
              <a:lnSpc>
                <a:spcPts val="4800"/>
              </a:lnSpc>
            </a:pPr>
            <a:r>
              <a:rPr lang="ja-JP" altLang="en-US" sz="2800" b="1" dirty="0">
                <a:latin typeface="ＭＳ 明朝" panose="02020609040205080304" pitchFamily="17" charset="-128"/>
                <a:ea typeface="ＭＳ 明朝" panose="02020609040205080304" pitchFamily="17" charset="-128"/>
              </a:rPr>
              <a:t>でも、安心してください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6835910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2"/>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人間の行動心理などについての</a:t>
            </a:r>
          </a:p>
          <a:p>
            <a:pPr algn="ctr">
              <a:lnSpc>
                <a:spcPts val="4800"/>
              </a:lnSpc>
            </a:pPr>
            <a:r>
              <a:rPr lang="ja-JP" altLang="en-US" sz="2800" b="1" dirty="0">
                <a:latin typeface="ＭＳ 明朝" panose="02020609040205080304" pitchFamily="17" charset="-128"/>
                <a:ea typeface="ＭＳ 明朝" panose="02020609040205080304" pitchFamily="17" charset="-128"/>
              </a:rPr>
              <a:t>専門書なので、</a:t>
            </a:r>
          </a:p>
          <a:p>
            <a:pPr algn="ctr">
              <a:lnSpc>
                <a:spcPts val="4800"/>
              </a:lnSpc>
            </a:pPr>
            <a:r>
              <a:rPr lang="ja-JP" altLang="en-US" sz="2800" b="1" dirty="0">
                <a:latin typeface="ＭＳ 明朝" panose="02020609040205080304" pitchFamily="17" charset="-128"/>
                <a:ea typeface="ＭＳ 明朝" panose="02020609040205080304" pitchFamily="17" charset="-128"/>
              </a:rPr>
              <a:t>楽しみながら読むことができるでしょう</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42951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88123" y="5024173"/>
            <a:ext cx="11122926" cy="707886"/>
          </a:xfrm>
          <a:prstGeom prst="rect">
            <a:avLst/>
          </a:prstGeom>
          <a:noFill/>
        </p:spPr>
        <p:txBody>
          <a:bodyPr wrap="square" rtlCol="0" anchor="ctr">
            <a:spAutoFit/>
          </a:bodyPr>
          <a:lstStyle/>
          <a:p>
            <a:pPr algn="ctr">
              <a:lnSpc>
                <a:spcPts val="4800"/>
              </a:lnSpc>
            </a:pPr>
            <a:r>
              <a:rPr lang="ja-JP" altLang="en-US" sz="6600" b="1" dirty="0">
                <a:solidFill>
                  <a:srgbClr val="C00000"/>
                </a:solidFill>
                <a:latin typeface="ＭＳ 明朝" panose="02020609040205080304" pitchFamily="17" charset="-128"/>
                <a:ea typeface="ＭＳ 明朝" panose="02020609040205080304" pitchFamily="17" charset="-128"/>
              </a:rPr>
              <a:t>「成功していますね」</a:t>
            </a:r>
            <a:endParaRPr kumimoji="1" lang="en-US" altLang="ja-JP" sz="6600" b="1" dirty="0">
              <a:solidFill>
                <a:srgbClr val="C00000"/>
              </a:solidFill>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0710541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まず、最初のステップとして、</a:t>
            </a:r>
          </a:p>
          <a:p>
            <a:pPr algn="ctr">
              <a:lnSpc>
                <a:spcPts val="4800"/>
              </a:lnSpc>
            </a:pPr>
            <a:r>
              <a:rPr lang="ja-JP" altLang="en-US" sz="2800" b="1" dirty="0">
                <a:latin typeface="ＭＳ 明朝" panose="02020609040205080304" pitchFamily="17" charset="-128"/>
                <a:ea typeface="ＭＳ 明朝" panose="02020609040205080304" pitchFamily="17" charset="-128"/>
              </a:rPr>
              <a:t>大きめの書店に行ってください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4006734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そこで次のようなジャンルの</a:t>
            </a:r>
          </a:p>
          <a:p>
            <a:pPr algn="ctr">
              <a:lnSpc>
                <a:spcPts val="4800"/>
              </a:lnSpc>
            </a:pPr>
            <a:r>
              <a:rPr lang="ja-JP" altLang="en-US" sz="2800" b="1" dirty="0">
                <a:latin typeface="ＭＳ 明朝" panose="02020609040205080304" pitchFamily="17" charset="-128"/>
                <a:ea typeface="ＭＳ 明朝" panose="02020609040205080304" pitchFamily="17" charset="-128"/>
              </a:rPr>
              <a:t>ビジネス書を探してください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7691952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582822"/>
            <a:ext cx="11122926" cy="369235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「セールスライティング」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「コピーライティング」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「ダイレクトマーケティング」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「広告」</a:t>
            </a:r>
          </a:p>
          <a:p>
            <a:pPr algn="ctr">
              <a:lnSpc>
                <a:spcPts val="4800"/>
              </a:lnSpc>
            </a:pPr>
            <a:r>
              <a:rPr lang="ja-JP" altLang="en-US" sz="2800" b="1" dirty="0">
                <a:latin typeface="ＭＳ 明朝" panose="02020609040205080304" pitchFamily="17" charset="-128"/>
                <a:ea typeface="ＭＳ 明朝" panose="02020609040205080304" pitchFamily="17" charset="-128"/>
              </a:rPr>
              <a:t>「インターネット・マーケティング」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など</a:t>
            </a:r>
            <a:r>
              <a:rPr lang="ja-JP" altLang="en-US" sz="2800" b="1" dirty="0" err="1">
                <a:latin typeface="ＭＳ 明朝" panose="02020609040205080304" pitchFamily="17" charset="-128"/>
                <a:ea typeface="ＭＳ 明朝" panose="02020609040205080304" pitchFamily="17" charset="-128"/>
              </a:rPr>
              <a:t>、、、</a:t>
            </a:r>
            <a:r>
              <a:rPr lang="ja-JP" altLang="en-US" sz="2800" b="1" dirty="0">
                <a:latin typeface="ＭＳ 明朝" panose="02020609040205080304" pitchFamily="17" charset="-128"/>
                <a:ea typeface="ＭＳ 明朝" panose="02020609040205080304" pitchFamily="17" charset="-128"/>
              </a:rPr>
              <a:t>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77261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沢山の本がありますが、</a:t>
            </a:r>
          </a:p>
          <a:p>
            <a:pPr algn="ctr">
              <a:lnSpc>
                <a:spcPts val="4800"/>
              </a:lnSpc>
            </a:pPr>
            <a:r>
              <a:rPr lang="ja-JP" altLang="en-US" sz="2800" b="1" dirty="0">
                <a:latin typeface="ＭＳ 明朝" panose="02020609040205080304" pitchFamily="17" charset="-128"/>
                <a:ea typeface="ＭＳ 明朝" panose="02020609040205080304" pitchFamily="17" charset="-128"/>
              </a:rPr>
              <a:t>その中から</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洋書を翻訳したものを選んでください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22510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セールスコピーは日本では、</a:t>
            </a:r>
          </a:p>
          <a:p>
            <a:pPr algn="ctr">
              <a:lnSpc>
                <a:spcPts val="4800"/>
              </a:lnSpc>
            </a:pPr>
            <a:r>
              <a:rPr lang="ja-JP" altLang="en-US" sz="2800" b="1" dirty="0">
                <a:latin typeface="ＭＳ 明朝" panose="02020609040205080304" pitchFamily="17" charset="-128"/>
                <a:ea typeface="ＭＳ 明朝" panose="02020609040205080304" pitchFamily="17" charset="-128"/>
              </a:rPr>
              <a:t>まだまだ知られていませんが、</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アメリカでは</a:t>
            </a:r>
            <a:r>
              <a:rPr lang="en-US" altLang="ja-JP" sz="2800" b="1" dirty="0">
                <a:solidFill>
                  <a:srgbClr val="C00000"/>
                </a:solidFill>
                <a:latin typeface="ＭＳ 明朝" panose="02020609040205080304" pitchFamily="17" charset="-128"/>
                <a:ea typeface="ＭＳ 明朝" panose="02020609040205080304" pitchFamily="17" charset="-128"/>
              </a:rPr>
              <a:t>100</a:t>
            </a:r>
            <a:r>
              <a:rPr lang="ja-JP" altLang="en-US" sz="2800" b="1" dirty="0">
                <a:solidFill>
                  <a:srgbClr val="C00000"/>
                </a:solidFill>
                <a:latin typeface="ＭＳ 明朝" panose="02020609040205080304" pitchFamily="17" charset="-128"/>
                <a:ea typeface="ＭＳ 明朝" panose="02020609040205080304" pitchFamily="17" charset="-128"/>
              </a:rPr>
              <a:t>年以上の歴史</a:t>
            </a:r>
            <a:r>
              <a:rPr lang="ja-JP" altLang="en-US" sz="2800" b="1" dirty="0">
                <a:latin typeface="ＭＳ 明朝" panose="02020609040205080304" pitchFamily="17" charset="-128"/>
                <a:ea typeface="ＭＳ 明朝" panose="02020609040205080304" pitchFamily="17" charset="-128"/>
              </a:rPr>
              <a:t>があるので</a:t>
            </a:r>
          </a:p>
          <a:p>
            <a:pPr algn="ctr">
              <a:lnSpc>
                <a:spcPts val="4800"/>
              </a:lnSpc>
            </a:pPr>
            <a:r>
              <a:rPr lang="ja-JP" altLang="en-US" sz="2800" b="1" dirty="0">
                <a:latin typeface="ＭＳ 明朝" panose="02020609040205080304" pitchFamily="17" charset="-128"/>
                <a:ea typeface="ＭＳ 明朝" panose="02020609040205080304" pitchFamily="17" charset="-128"/>
              </a:rPr>
              <a:t>内容が充実しているからです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5536913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専門書なので、</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一般の書籍よりもちょっと高い</a:t>
            </a:r>
            <a:r>
              <a:rPr lang="ja-JP" altLang="en-US" sz="2800" b="1" dirty="0">
                <a:latin typeface="ＭＳ 明朝" panose="02020609040205080304" pitchFamily="17" charset="-128"/>
                <a:ea typeface="ＭＳ 明朝" panose="02020609040205080304" pitchFamily="17" charset="-128"/>
              </a:rPr>
              <a:t>ですが、</a:t>
            </a:r>
          </a:p>
          <a:p>
            <a:pPr algn="ctr">
              <a:lnSpc>
                <a:spcPts val="4800"/>
              </a:lnSpc>
            </a:pPr>
            <a:r>
              <a:rPr lang="ja-JP" altLang="en-US" sz="2800" b="1" dirty="0">
                <a:latin typeface="ＭＳ 明朝" panose="02020609040205080304" pitchFamily="17" charset="-128"/>
                <a:ea typeface="ＭＳ 明朝" panose="02020609040205080304" pitchFamily="17" charset="-128"/>
              </a:rPr>
              <a:t>ピンとくるものを何冊か選んで、</a:t>
            </a:r>
          </a:p>
          <a:p>
            <a:pPr algn="ctr">
              <a:lnSpc>
                <a:spcPts val="4800"/>
              </a:lnSpc>
            </a:pPr>
            <a:r>
              <a:rPr lang="ja-JP" altLang="en-US" sz="2800" b="1" dirty="0">
                <a:latin typeface="ＭＳ 明朝" panose="02020609040205080304" pitchFamily="17" charset="-128"/>
                <a:ea typeface="ＭＳ 明朝" panose="02020609040205080304" pitchFamily="17" charset="-128"/>
              </a:rPr>
              <a:t>順番に読んでください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44145541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僕がそうだったように、</a:t>
            </a:r>
          </a:p>
          <a:p>
            <a:pPr algn="ctr">
              <a:lnSpc>
                <a:spcPts val="4800"/>
              </a:lnSpc>
            </a:pPr>
            <a:r>
              <a:rPr lang="ja-JP" altLang="en-US" sz="2800" b="1" dirty="0">
                <a:latin typeface="ＭＳ 明朝" panose="02020609040205080304" pitchFamily="17" charset="-128"/>
                <a:ea typeface="ＭＳ 明朝" panose="02020609040205080304" pitchFamily="17" charset="-128"/>
              </a:rPr>
              <a:t>かたっぱしから情報をかき集めて、</a:t>
            </a:r>
          </a:p>
          <a:p>
            <a:pPr algn="ctr">
              <a:lnSpc>
                <a:spcPts val="4800"/>
              </a:lnSpc>
            </a:pPr>
            <a:r>
              <a:rPr lang="ja-JP" altLang="en-US" sz="2800" b="1" dirty="0">
                <a:latin typeface="ＭＳ 明朝" panose="02020609040205080304" pitchFamily="17" charset="-128"/>
                <a:ea typeface="ＭＳ 明朝" panose="02020609040205080304" pitchFamily="17" charset="-128"/>
              </a:rPr>
              <a:t>読んで、やってみてください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0649171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このプレゼンテーションを</a:t>
            </a:r>
          </a:p>
          <a:p>
            <a:pPr algn="ctr">
              <a:lnSpc>
                <a:spcPts val="4800"/>
              </a:lnSpc>
            </a:pPr>
            <a:r>
              <a:rPr lang="ja-JP" altLang="en-US" sz="2800" b="1" dirty="0">
                <a:latin typeface="ＭＳ 明朝" panose="02020609040205080304" pitchFamily="17" charset="-128"/>
                <a:ea typeface="ＭＳ 明朝" panose="02020609040205080304" pitchFamily="17" charset="-128"/>
              </a:rPr>
              <a:t>きちんとメモを取りながら、</a:t>
            </a:r>
          </a:p>
          <a:p>
            <a:pPr algn="ctr">
              <a:lnSpc>
                <a:spcPts val="4800"/>
              </a:lnSpc>
            </a:pPr>
            <a:r>
              <a:rPr lang="ja-JP" altLang="en-US" sz="2800" b="1" dirty="0">
                <a:latin typeface="ＭＳ 明朝" panose="02020609040205080304" pitchFamily="17" charset="-128"/>
                <a:ea typeface="ＭＳ 明朝" panose="02020609040205080304" pitchFamily="17" charset="-128"/>
              </a:rPr>
              <a:t>何度も聞いていれば、</a:t>
            </a:r>
          </a:p>
          <a:p>
            <a:pPr algn="ctr">
              <a:lnSpc>
                <a:spcPts val="4800"/>
              </a:lnSpc>
            </a:pPr>
            <a:r>
              <a:rPr lang="ja-JP" altLang="en-US" sz="2800" b="1" dirty="0">
                <a:latin typeface="ＭＳ 明朝" panose="02020609040205080304" pitchFamily="17" charset="-128"/>
                <a:ea typeface="ＭＳ 明朝" panose="02020609040205080304" pitchFamily="17" charset="-128"/>
              </a:rPr>
              <a:t>ある程度成功するでしょう</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1167571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505006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２つ目の選択肢。</a:t>
            </a:r>
          </a:p>
          <a:p>
            <a:pPr algn="ctr">
              <a:lnSpc>
                <a:spcPts val="4800"/>
              </a:lnSpc>
            </a:pPr>
            <a:r>
              <a:rPr lang="ja-JP" altLang="en-US" sz="2800" b="1" dirty="0">
                <a:latin typeface="ＭＳ 明朝" panose="02020609040205080304" pitchFamily="17" charset="-128"/>
                <a:ea typeface="ＭＳ 明朝" panose="02020609040205080304" pitchFamily="17" charset="-128"/>
              </a:rPr>
              <a:t>それは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1476654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85717" y="505006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もっと効率的で、</a:t>
            </a:r>
            <a:r>
              <a:rPr lang="ja-JP" altLang="en-US" sz="2800" b="1" dirty="0">
                <a:solidFill>
                  <a:srgbClr val="C00000"/>
                </a:solidFill>
                <a:latin typeface="ＭＳ 明朝" panose="02020609040205080304" pitchFamily="17" charset="-128"/>
                <a:ea typeface="ＭＳ 明朝" panose="02020609040205080304" pitchFamily="17" charset="-128"/>
              </a:rPr>
              <a:t>リスクのない</a:t>
            </a:r>
            <a:r>
              <a:rPr lang="ja-JP" altLang="en-US" sz="2800" b="1" dirty="0">
                <a:latin typeface="ＭＳ 明朝" panose="02020609040205080304" pitchFamily="17" charset="-128"/>
                <a:ea typeface="ＭＳ 明朝" panose="02020609040205080304" pitchFamily="17" charset="-128"/>
              </a:rPr>
              <a:t>方法です。</a:t>
            </a:r>
          </a:p>
          <a:p>
            <a:pPr algn="ctr">
              <a:lnSpc>
                <a:spcPts val="4800"/>
              </a:lnSpc>
            </a:pPr>
            <a:r>
              <a:rPr lang="ja-JP" altLang="en-US" sz="2800" b="1" dirty="0">
                <a:latin typeface="ＭＳ 明朝" panose="02020609040205080304" pitchFamily="17" charset="-128"/>
                <a:ea typeface="ＭＳ 明朝" panose="02020609040205080304" pitchFamily="17" charset="-128"/>
              </a:rPr>
              <a:t>それは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61963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17376"/>
            <a:ext cx="11122926" cy="623248"/>
          </a:xfrm>
          <a:prstGeom prst="rect">
            <a:avLst/>
          </a:prstGeom>
          <a:noFill/>
        </p:spPr>
        <p:txBody>
          <a:bodyPr wrap="square" rtlCol="0" anchor="ctr">
            <a:spAutoFit/>
          </a:bodyPr>
          <a:lstStyle/>
          <a:p>
            <a:pPr algn="ctr">
              <a:lnSpc>
                <a:spcPts val="4800"/>
              </a:lnSpc>
            </a:pPr>
            <a:r>
              <a:rPr lang="en-US" altLang="ja-JP" sz="2800" b="1" dirty="0">
                <a:latin typeface="ＭＳ 明朝" panose="02020609040205080304" pitchFamily="17" charset="-128"/>
                <a:ea typeface="ＭＳ 明朝" panose="02020609040205080304" pitchFamily="17" charset="-128"/>
              </a:rPr>
              <a:t>…</a:t>
            </a:r>
            <a:r>
              <a:rPr lang="ja-JP" altLang="en-US" sz="2800" b="1" dirty="0">
                <a:latin typeface="ＭＳ 明朝" panose="02020609040205080304" pitchFamily="17" charset="-128"/>
                <a:ea typeface="ＭＳ 明朝" panose="02020609040205080304" pitchFamily="17" charset="-128"/>
              </a:rPr>
              <a:t>と言われるようになりました。</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5350532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僕が、大量の洋書やアメリカの</a:t>
            </a:r>
          </a:p>
          <a:p>
            <a:pPr algn="ctr">
              <a:lnSpc>
                <a:spcPts val="4800"/>
              </a:lnSpc>
            </a:pPr>
            <a:r>
              <a:rPr lang="ja-JP" altLang="en-US" sz="2800" b="1" dirty="0">
                <a:latin typeface="ＭＳ 明朝" panose="02020609040205080304" pitchFamily="17" charset="-128"/>
                <a:ea typeface="ＭＳ 明朝" panose="02020609040205080304" pitchFamily="17" charset="-128"/>
              </a:rPr>
              <a:t>セールスライティングを研究し、</a:t>
            </a:r>
          </a:p>
          <a:p>
            <a:pPr algn="ctr">
              <a:lnSpc>
                <a:spcPts val="4800"/>
              </a:lnSpc>
            </a:pPr>
            <a:r>
              <a:rPr lang="ja-JP" altLang="en-US" sz="2800" b="1" dirty="0">
                <a:latin typeface="ＭＳ 明朝" panose="02020609040205080304" pitchFamily="17" charset="-128"/>
                <a:ea typeface="ＭＳ 明朝" panose="02020609040205080304" pitchFamily="17" charset="-128"/>
              </a:rPr>
              <a:t>日本で実践してうまくいった方法</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004299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それらをまとめた１冊を使って</a:t>
            </a:r>
          </a:p>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セールスコピーのスキルを身に付ける方法</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22205551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7137" y="505006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タイトルは、</a:t>
            </a:r>
          </a:p>
          <a:p>
            <a:pPr algn="ctr">
              <a:lnSpc>
                <a:spcPts val="4800"/>
              </a:lnSpc>
            </a:pPr>
            <a:r>
              <a:rPr lang="ja-JP" altLang="en-US" sz="2800" b="1" dirty="0">
                <a:latin typeface="ＭＳ 明朝" panose="02020609040205080304" pitchFamily="17" charset="-128"/>
                <a:ea typeface="ＭＳ 明朝" panose="02020609040205080304" pitchFamily="17" charset="-128"/>
              </a:rPr>
              <a:t>「ウェブ・セールスライティング習得ハンドブック」です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1531951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7137" y="505006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「ウェブ・セールスライティング習得ハンドブック」を</a:t>
            </a:r>
          </a:p>
          <a:p>
            <a:pPr algn="ctr">
              <a:lnSpc>
                <a:spcPts val="4800"/>
              </a:lnSpc>
            </a:pPr>
            <a:r>
              <a:rPr lang="ja-JP" altLang="en-US" sz="2800" b="1" dirty="0">
                <a:latin typeface="ＭＳ 明朝" panose="02020609040205080304" pitchFamily="17" charset="-128"/>
                <a:ea typeface="ＭＳ 明朝" panose="02020609040205080304" pitchFamily="17" charset="-128"/>
              </a:rPr>
              <a:t>リスクなく試してみるなら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3081842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94277" y="5665621"/>
            <a:ext cx="11122926" cy="6145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下のボタンをクリックして下さい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8369657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5697" y="505006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僕の名前は寺本隆裕。</a:t>
            </a:r>
          </a:p>
          <a:p>
            <a:pPr algn="ctr">
              <a:lnSpc>
                <a:spcPts val="4800"/>
              </a:lnSpc>
            </a:pPr>
            <a:r>
              <a:rPr lang="ja-JP" altLang="en-US" sz="2800" b="1" dirty="0">
                <a:latin typeface="ＭＳ 明朝" panose="02020609040205080304" pitchFamily="17" charset="-128"/>
                <a:ea typeface="ＭＳ 明朝" panose="02020609040205080304" pitchFamily="17" charset="-128"/>
              </a:rPr>
              <a:t>「ウェブ・セールスライティング習得ハンドブック」の著者です。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5580404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275045"/>
            <a:ext cx="11122926" cy="430791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「セールスライターになる」</a:t>
            </a:r>
          </a:p>
          <a:p>
            <a:pPr algn="ctr">
              <a:lnSpc>
                <a:spcPts val="4800"/>
              </a:lnSpc>
            </a:pPr>
            <a:r>
              <a:rPr lang="ja-JP" altLang="en-US" sz="2800" b="1" dirty="0">
                <a:latin typeface="ＭＳ 明朝" panose="02020609040205080304" pitchFamily="17" charset="-128"/>
                <a:ea typeface="ＭＳ 明朝" panose="02020609040205080304" pitchFamily="17" charset="-128"/>
              </a:rPr>
              <a:t>８年前に僕自身が決めた、</a:t>
            </a:r>
          </a:p>
          <a:p>
            <a:pPr algn="ctr">
              <a:lnSpc>
                <a:spcPts val="4800"/>
              </a:lnSpc>
            </a:pPr>
            <a:r>
              <a:rPr lang="ja-JP" altLang="en-US" sz="2800" b="1" dirty="0">
                <a:latin typeface="ＭＳ 明朝" panose="02020609040205080304" pitchFamily="17" charset="-128"/>
                <a:ea typeface="ＭＳ 明朝" panose="02020609040205080304" pitchFamily="17" charset="-128"/>
              </a:rPr>
              <a:t>このキャリアの選択は、</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８年たった今、</a:t>
            </a:r>
          </a:p>
          <a:p>
            <a:pPr algn="ctr">
              <a:lnSpc>
                <a:spcPts val="4800"/>
              </a:lnSpc>
            </a:pPr>
            <a:r>
              <a:rPr lang="ja-JP" altLang="en-US" sz="2800" b="1" dirty="0">
                <a:latin typeface="ＭＳ 明朝" panose="02020609040205080304" pitchFamily="17" charset="-128"/>
                <a:ea typeface="ＭＳ 明朝" panose="02020609040205080304" pitchFamily="17" charset="-128"/>
              </a:rPr>
              <a:t>間違っていなかった、</a:t>
            </a:r>
          </a:p>
          <a:p>
            <a:pPr algn="ctr">
              <a:lnSpc>
                <a:spcPts val="4800"/>
              </a:lnSpc>
            </a:pPr>
            <a:r>
              <a:rPr lang="ja-JP" altLang="en-US" sz="2800" b="1" dirty="0">
                <a:latin typeface="ＭＳ 明朝" panose="02020609040205080304" pitchFamily="17" charset="-128"/>
                <a:ea typeface="ＭＳ 明朝" panose="02020609040205080304" pitchFamily="17" charset="-128"/>
              </a:rPr>
              <a:t>と確信を持って言えます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3712593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そして、この本は、</a:t>
            </a:r>
          </a:p>
          <a:p>
            <a:pPr algn="ctr">
              <a:lnSpc>
                <a:spcPts val="4800"/>
              </a:lnSpc>
            </a:pPr>
            <a:r>
              <a:rPr lang="ja-JP" altLang="en-US" sz="2800" b="1" dirty="0">
                <a:latin typeface="ＭＳ 明朝" panose="02020609040205080304" pitchFamily="17" charset="-128"/>
                <a:ea typeface="ＭＳ 明朝" panose="02020609040205080304" pitchFamily="17" charset="-128"/>
              </a:rPr>
              <a:t>セールスライターとして、</a:t>
            </a:r>
          </a:p>
          <a:p>
            <a:pPr algn="ctr">
              <a:lnSpc>
                <a:spcPts val="4800"/>
              </a:lnSpc>
            </a:pPr>
            <a:r>
              <a:rPr lang="ja-JP" altLang="en-US" sz="2800" b="1" dirty="0">
                <a:latin typeface="ＭＳ 明朝" panose="02020609040205080304" pitchFamily="17" charset="-128"/>
                <a:ea typeface="ＭＳ 明朝" panose="02020609040205080304" pitchFamily="17" charset="-128"/>
              </a:rPr>
              <a:t>日本でやってきた経験と</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0402305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アメリカのセールスライティングを</a:t>
            </a:r>
          </a:p>
          <a:p>
            <a:pPr algn="ctr">
              <a:lnSpc>
                <a:spcPts val="4800"/>
              </a:lnSpc>
            </a:pPr>
            <a:r>
              <a:rPr lang="ja-JP" altLang="en-US" sz="2800" b="1" dirty="0">
                <a:latin typeface="ＭＳ 明朝" panose="02020609040205080304" pitchFamily="17" charset="-128"/>
                <a:ea typeface="ＭＳ 明朝" panose="02020609040205080304" pitchFamily="17" charset="-128"/>
              </a:rPr>
              <a:t>研究してきた知識を</a:t>
            </a:r>
          </a:p>
          <a:p>
            <a:pPr algn="ctr">
              <a:lnSpc>
                <a:spcPts val="4800"/>
              </a:lnSpc>
            </a:pPr>
            <a:r>
              <a:rPr lang="ja-JP" altLang="en-US" sz="2800" b="1" dirty="0">
                <a:latin typeface="ＭＳ 明朝" panose="02020609040205080304" pitchFamily="17" charset="-128"/>
                <a:ea typeface="ＭＳ 明朝" panose="02020609040205080304" pitchFamily="17" charset="-128"/>
              </a:rPr>
              <a:t>体系的にまとめたもので</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6171166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8"/>
            <a:ext cx="11122926" cy="1230145"/>
          </a:xfrm>
          <a:prstGeom prst="rect">
            <a:avLst/>
          </a:prstGeom>
          <a:noFill/>
        </p:spPr>
        <p:txBody>
          <a:bodyPr wrap="square" rtlCol="0" anchor="ctr">
            <a:spAutoFit/>
          </a:bodyPr>
          <a:lstStyle/>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売れるウェブ用のコピーが</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書けるようになり、</a:t>
            </a:r>
            <a:r>
              <a:rPr lang="ja-JP" altLang="en-US" sz="2800" b="1" dirty="0">
                <a:latin typeface="ＭＳ 明朝" panose="02020609040205080304" pitchFamily="17" charset="-128"/>
                <a:ea typeface="ＭＳ 明朝" panose="02020609040205080304" pitchFamily="17" charset="-128"/>
              </a:rPr>
              <a:t>しかも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8110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81560" y="1693336"/>
            <a:ext cx="11122926" cy="1171475"/>
          </a:xfrm>
          <a:prstGeom prst="rect">
            <a:avLst/>
          </a:prstGeom>
          <a:noFill/>
        </p:spPr>
        <p:txBody>
          <a:bodyPr wrap="square" rtlCol="0" anchor="ctr">
            <a:spAutoFit/>
          </a:bodyPr>
          <a:lstStyle/>
          <a:p>
            <a:pPr algn="ctr">
              <a:lnSpc>
                <a:spcPts val="4500"/>
              </a:lnSpc>
            </a:pPr>
            <a:r>
              <a:rPr lang="ja-JP" altLang="en-US" sz="2800" b="1" dirty="0">
                <a:latin typeface="ＭＳ 明朝" panose="02020609040205080304" pitchFamily="17" charset="-128"/>
                <a:ea typeface="ＭＳ 明朝" panose="02020609040205080304" pitchFamily="17" charset="-128"/>
              </a:rPr>
              <a:t>あなたがもし、</a:t>
            </a:r>
          </a:p>
          <a:p>
            <a:pPr algn="ctr">
              <a:lnSpc>
                <a:spcPts val="4500"/>
              </a:lnSpc>
            </a:pPr>
            <a:r>
              <a:rPr lang="ja-JP" altLang="en-US" sz="2800" b="1" dirty="0">
                <a:latin typeface="ＭＳ 明朝" panose="02020609040205080304" pitchFamily="17" charset="-128"/>
                <a:ea typeface="ＭＳ 明朝" panose="02020609040205080304" pitchFamily="17" charset="-128"/>
              </a:rPr>
              <a:t>これから起業しようとしているなら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4" name="テキスト ボックス 3"/>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00525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2"/>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これからその</a:t>
            </a:r>
            <a:r>
              <a:rPr lang="ja-JP" altLang="en-US" sz="2800" b="1" dirty="0">
                <a:solidFill>
                  <a:srgbClr val="C00000"/>
                </a:solidFill>
                <a:latin typeface="ＭＳ 明朝" panose="02020609040205080304" pitchFamily="17" charset="-128"/>
                <a:ea typeface="ＭＳ 明朝" panose="02020609040205080304" pitchFamily="17" charset="-128"/>
              </a:rPr>
              <a:t>スキル</a:t>
            </a:r>
            <a:r>
              <a:rPr lang="ja-JP" altLang="en-US" sz="2800" b="1" dirty="0">
                <a:latin typeface="ＭＳ 明朝" panose="02020609040205080304" pitchFamily="17" charset="-128"/>
                <a:ea typeface="ＭＳ 明朝" panose="02020609040205080304" pitchFamily="17" charset="-128"/>
              </a:rPr>
              <a:t>について話していきます。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でもその話をする前に</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2471214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ネットで商品を売るビジネスを</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ゼロから立ち上げることができるようになる</a:t>
            </a:r>
            <a:r>
              <a:rPr lang="ja-JP" altLang="en-US"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という目的のために作ったものです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4959514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275045"/>
            <a:ext cx="11122926" cy="430791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そして、この本は</a:t>
            </a:r>
          </a:p>
          <a:p>
            <a:pPr algn="ctr">
              <a:lnSpc>
                <a:spcPts val="4800"/>
              </a:lnSpc>
            </a:pPr>
            <a:r>
              <a:rPr lang="ja-JP" altLang="en-US" sz="2800" b="1" dirty="0">
                <a:latin typeface="ＭＳ 明朝" panose="02020609040205080304" pitchFamily="17" charset="-128"/>
                <a:ea typeface="ＭＳ 明朝" panose="02020609040205080304" pitchFamily="17" charset="-128"/>
              </a:rPr>
              <a:t>プライベートな出版なので、</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書店や</a:t>
            </a:r>
            <a:r>
              <a:rPr lang="en-US" altLang="ja-JP" sz="2800" b="1" dirty="0">
                <a:solidFill>
                  <a:srgbClr val="C00000"/>
                </a:solidFill>
                <a:latin typeface="ＭＳ 明朝" panose="02020609040205080304" pitchFamily="17" charset="-128"/>
                <a:ea typeface="ＭＳ 明朝" panose="02020609040205080304" pitchFamily="17" charset="-128"/>
              </a:rPr>
              <a:t>amazon</a:t>
            </a:r>
            <a:r>
              <a:rPr lang="ja-JP" altLang="en-US" sz="2800" b="1" dirty="0">
                <a:solidFill>
                  <a:srgbClr val="C00000"/>
                </a:solidFill>
                <a:latin typeface="ＭＳ 明朝" panose="02020609040205080304" pitchFamily="17" charset="-128"/>
                <a:ea typeface="ＭＳ 明朝" panose="02020609040205080304" pitchFamily="17" charset="-128"/>
              </a:rPr>
              <a:t>では</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買うことができません</a:t>
            </a:r>
            <a:r>
              <a:rPr lang="ja-JP" altLang="en-US" sz="2800" b="1" dirty="0">
                <a:latin typeface="ＭＳ 明朝" panose="02020609040205080304" pitchFamily="17" charset="-128"/>
                <a:ea typeface="ＭＳ 明朝" panose="02020609040205080304" pitchFamily="17" charset="-128"/>
              </a:rPr>
              <a:t>。</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今、このページでしか買えない</a:t>
            </a:r>
            <a:r>
              <a:rPr lang="ja-JP" altLang="en-US" sz="2800" b="1" dirty="0">
                <a:latin typeface="ＭＳ 明朝" panose="02020609040205080304" pitchFamily="17" charset="-128"/>
                <a:ea typeface="ＭＳ 明朝" panose="02020609040205080304" pitchFamily="17" charset="-128"/>
              </a:rPr>
              <a:t>ので、</a:t>
            </a:r>
          </a:p>
          <a:p>
            <a:pPr algn="ctr">
              <a:lnSpc>
                <a:spcPts val="4800"/>
              </a:lnSpc>
            </a:pPr>
            <a:r>
              <a:rPr lang="ja-JP" altLang="en-US" sz="2800" b="1" dirty="0">
                <a:latin typeface="ＭＳ 明朝" panose="02020609040205080304" pitchFamily="17" charset="-128"/>
                <a:ea typeface="ＭＳ 明朝" panose="02020609040205080304" pitchFamily="17" charset="-128"/>
              </a:rPr>
              <a:t>注意して下さい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060230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5711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では「ウェブ・セールスライティング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習得ハンドブック」は</a:t>
            </a:r>
          </a:p>
          <a:p>
            <a:pPr algn="ctr">
              <a:lnSpc>
                <a:spcPts val="4800"/>
              </a:lnSpc>
            </a:pPr>
            <a:r>
              <a:rPr lang="ja-JP" altLang="en-US" sz="2800" b="1" dirty="0">
                <a:latin typeface="ＭＳ 明朝" panose="02020609040205080304" pitchFamily="17" charset="-128"/>
                <a:ea typeface="ＭＳ 明朝" panose="02020609040205080304" pitchFamily="17" charset="-128"/>
              </a:rPr>
              <a:t>具体的にどんな内容なのか？</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27753011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57117" y="5050068"/>
            <a:ext cx="11122926" cy="1230145"/>
          </a:xfrm>
          <a:prstGeom prst="rect">
            <a:avLst/>
          </a:prstGeom>
          <a:noFill/>
        </p:spPr>
        <p:txBody>
          <a:bodyPr wrap="square" rtlCol="0" anchor="ctr">
            <a:spAutoFit/>
          </a:bodyPr>
          <a:lstStyle/>
          <a:p>
            <a:pPr algn="ctr">
              <a:lnSpc>
                <a:spcPts val="4800"/>
              </a:lnSpc>
            </a:pPr>
            <a:r>
              <a:rPr lang="en-US" altLang="ja-JP" sz="2800" b="1" dirty="0">
                <a:latin typeface="ＭＳ 明朝" panose="02020609040205080304" pitchFamily="17" charset="-128"/>
                <a:ea typeface="ＭＳ 明朝" panose="02020609040205080304" pitchFamily="17" charset="-128"/>
              </a:rPr>
              <a:t>11</a:t>
            </a:r>
            <a:r>
              <a:rPr lang="ja-JP" altLang="en-US" sz="2800" b="1" dirty="0">
                <a:latin typeface="ＭＳ 明朝" panose="02020609040205080304" pitchFamily="17" charset="-128"/>
                <a:ea typeface="ＭＳ 明朝" panose="02020609040205080304" pitchFamily="17" charset="-128"/>
              </a:rPr>
              <a:t>章で構成されている、</a:t>
            </a:r>
          </a:p>
          <a:p>
            <a:pPr algn="ctr">
              <a:lnSpc>
                <a:spcPts val="4800"/>
              </a:lnSpc>
            </a:pPr>
            <a:r>
              <a:rPr lang="ja-JP" altLang="en-US" sz="2800" b="1" dirty="0">
                <a:latin typeface="ＭＳ 明朝" panose="02020609040205080304" pitchFamily="17" charset="-128"/>
                <a:ea typeface="ＭＳ 明朝" panose="02020609040205080304" pitchFamily="17" charset="-128"/>
              </a:rPr>
              <a:t>この本の内容の一部をお話しします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7248502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777739" y="457517"/>
            <a:ext cx="6985183" cy="5942974"/>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まず、第章</a:t>
            </a:r>
            <a:r>
              <a:rPr lang="en-US" altLang="ja-JP" sz="2800" b="1" dirty="0">
                <a:latin typeface="ＭＳ 明朝" panose="02020609040205080304" pitchFamily="17" charset="-128"/>
                <a:ea typeface="ＭＳ 明朝" panose="02020609040205080304" pitchFamily="17" charset="-128"/>
              </a:rPr>
              <a:t>1</a:t>
            </a:r>
            <a:r>
              <a:rPr lang="ja-JP" altLang="en-US" sz="2800" b="1" dirty="0">
                <a:latin typeface="ＭＳ 明朝" panose="02020609040205080304" pitchFamily="17" charset="-128"/>
                <a:ea typeface="ＭＳ 明朝" panose="02020609040205080304" pitchFamily="17" charset="-128"/>
              </a:rPr>
              <a:t>では</a:t>
            </a:r>
            <a:endParaRPr lang="en-US" altLang="ja-JP" sz="2800" b="1">
              <a:latin typeface="ＭＳ 明朝" panose="02020609040205080304" pitchFamily="17" charset="-128"/>
              <a:ea typeface="ＭＳ 明朝" panose="02020609040205080304" pitchFamily="17" charset="-128"/>
            </a:endParaRPr>
          </a:p>
          <a:p>
            <a:pPr>
              <a:lnSpc>
                <a:spcPts val="4200"/>
              </a:lnSpc>
            </a:pPr>
            <a:r>
              <a:rPr lang="ja-JP" altLang="en-US" sz="2800" b="1">
                <a:latin typeface="ＭＳ 明朝" panose="02020609040205080304" pitchFamily="17" charset="-128"/>
                <a:ea typeface="ＭＳ 明朝" panose="02020609040205080304" pitchFamily="17" charset="-128"/>
              </a:rPr>
              <a:t>セールスコピー</a:t>
            </a:r>
            <a:r>
              <a:rPr lang="ja-JP" altLang="en-US" sz="2800" b="1" dirty="0">
                <a:latin typeface="ＭＳ 明朝" panose="02020609040205080304" pitchFamily="17" charset="-128"/>
                <a:ea typeface="ＭＳ 明朝" panose="02020609040205080304" pitchFamily="17" charset="-128"/>
              </a:rPr>
              <a:t>で商品を売るための</a:t>
            </a:r>
          </a:p>
          <a:p>
            <a:pPr>
              <a:lnSpc>
                <a:spcPts val="4200"/>
              </a:lnSpc>
            </a:pPr>
            <a:r>
              <a:rPr lang="ja-JP" altLang="en-US" sz="2800" b="1" dirty="0">
                <a:latin typeface="ＭＳ 明朝" panose="02020609040205080304" pitchFamily="17" charset="-128"/>
                <a:ea typeface="ＭＳ 明朝" panose="02020609040205080304" pitchFamily="17" charset="-128"/>
              </a:rPr>
              <a:t>基本が身につきます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セールスコピーで商品を売るために</a:t>
            </a:r>
          </a:p>
          <a:p>
            <a:pPr>
              <a:lnSpc>
                <a:spcPts val="4200"/>
              </a:lnSpc>
            </a:pPr>
            <a:r>
              <a:rPr lang="ja-JP" altLang="en-US" sz="2800" b="1" dirty="0">
                <a:latin typeface="ＭＳ 明朝" panose="02020609040205080304" pitchFamily="17" charset="-128"/>
                <a:ea typeface="ＭＳ 明朝" panose="02020609040205080304" pitchFamily="17" charset="-128"/>
              </a:rPr>
              <a:t>は、外してはいけないポイントが</a:t>
            </a:r>
          </a:p>
          <a:p>
            <a:pPr>
              <a:lnSpc>
                <a:spcPts val="4200"/>
              </a:lnSpc>
            </a:pPr>
            <a:r>
              <a:rPr lang="ja-JP" altLang="en-US" sz="2800" b="1" dirty="0">
                <a:latin typeface="ＭＳ 明朝" panose="02020609040205080304" pitchFamily="17" charset="-128"/>
                <a:ea typeface="ＭＳ 明朝" panose="02020609040205080304" pitchFamily="17" charset="-128"/>
              </a:rPr>
              <a:t>いくつかあります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ですが、ほとんどのセールスコピーや</a:t>
            </a:r>
          </a:p>
          <a:p>
            <a:pPr>
              <a:lnSpc>
                <a:spcPts val="4200"/>
              </a:lnSpc>
            </a:pPr>
            <a:r>
              <a:rPr lang="ja-JP" altLang="en-US" sz="2800" b="1" dirty="0">
                <a:latin typeface="ＭＳ 明朝" panose="02020609040205080304" pitchFamily="17" charset="-128"/>
                <a:ea typeface="ＭＳ 明朝" panose="02020609040205080304" pitchFamily="17" charset="-128"/>
              </a:rPr>
              <a:t>ホーム</a:t>
            </a:r>
            <a:r>
              <a:rPr lang="ja-JP" altLang="en-US" sz="2800" b="1" dirty="0" err="1">
                <a:latin typeface="ＭＳ 明朝" panose="02020609040205080304" pitchFamily="17" charset="-128"/>
                <a:ea typeface="ＭＳ 明朝" panose="02020609040205080304" pitchFamily="17" charset="-128"/>
              </a:rPr>
              <a:t>ぺ</a:t>
            </a:r>
            <a:r>
              <a:rPr lang="ja-JP" altLang="en-US" sz="2800" b="1" dirty="0">
                <a:latin typeface="ＭＳ 明朝" panose="02020609040205080304" pitchFamily="17" charset="-128"/>
                <a:ea typeface="ＭＳ 明朝" panose="02020609040205080304" pitchFamily="17" charset="-128"/>
              </a:rPr>
              <a:t>ージは、このポイントすら</a:t>
            </a:r>
          </a:p>
          <a:p>
            <a:pPr>
              <a:lnSpc>
                <a:spcPts val="4200"/>
              </a:lnSpc>
            </a:pPr>
            <a:r>
              <a:rPr lang="ja-JP" altLang="en-US" sz="2800" b="1" dirty="0">
                <a:latin typeface="ＭＳ 明朝" panose="02020609040205080304" pitchFamily="17" charset="-128"/>
                <a:ea typeface="ＭＳ 明朝" panose="02020609040205080304" pitchFamily="17" charset="-128"/>
              </a:rPr>
              <a:t>おさえていないのが現状です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1497347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777739" y="959094"/>
            <a:ext cx="6985183" cy="4939814"/>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ですので、このポイントを</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おさえられるようになるだけでも、</a:t>
            </a:r>
          </a:p>
          <a:p>
            <a:pPr>
              <a:lnSpc>
                <a:spcPts val="4200"/>
              </a:lnSpc>
            </a:pPr>
            <a:r>
              <a:rPr lang="ja-JP" altLang="en-US" sz="2800" b="1" dirty="0">
                <a:latin typeface="ＭＳ 明朝" panose="02020609040205080304" pitchFamily="17" charset="-128"/>
                <a:ea typeface="ＭＳ 明朝" panose="02020609040205080304" pitchFamily="17" charset="-128"/>
              </a:rPr>
              <a:t>売れるセールスコピーが書けるようになる</a:t>
            </a:r>
          </a:p>
          <a:p>
            <a:pPr>
              <a:lnSpc>
                <a:spcPts val="4200"/>
              </a:lnSpc>
            </a:pPr>
            <a:r>
              <a:rPr lang="ja-JP" altLang="en-US" sz="2800" b="1" dirty="0">
                <a:latin typeface="ＭＳ 明朝" panose="02020609040205080304" pitchFamily="17" charset="-128"/>
                <a:ea typeface="ＭＳ 明朝" panose="02020609040205080304" pitchFamily="17" charset="-128"/>
              </a:rPr>
              <a:t>ことも珍しくないのです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また、セールスコピーのスキルを</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効率的に磨く方法や</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セールスライターとしての報酬の決め方</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なども紹介しています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3855557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1501" y="689790"/>
            <a:ext cx="11122842" cy="5478423"/>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この本を手に入れた丹郷さんは</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・セールスライティングとは一体どういうものなのか？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・セールスライティングを学べば、キャリアがどうかわるのか？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・セールスライティングを学べば報酬はどうなるのか？</a:t>
            </a:r>
          </a:p>
          <a:p>
            <a:pPr>
              <a:lnSpc>
                <a:spcPts val="4200"/>
              </a:lnSpc>
            </a:pPr>
            <a:r>
              <a:rPr lang="ja-JP" altLang="en-US" sz="2800" b="1" dirty="0">
                <a:latin typeface="ＭＳ 明朝" panose="02020609040205080304" pitchFamily="17" charset="-128"/>
                <a:ea typeface="ＭＳ 明朝" panose="02020609040205080304" pitchFamily="17" charset="-128"/>
              </a:rPr>
              <a:t>それを知るには、この本だけでいいと思います。</a:t>
            </a:r>
          </a:p>
          <a:p>
            <a:pPr>
              <a:lnSpc>
                <a:spcPts val="4200"/>
              </a:lnSpc>
            </a:pPr>
            <a:r>
              <a:rPr lang="ja-JP" altLang="en-US" sz="2800" b="1" dirty="0">
                <a:latin typeface="ＭＳ 明朝" panose="02020609040205080304" pitchFamily="17" charset="-128"/>
                <a:ea typeface="ＭＳ 明朝" panose="02020609040205080304" pitchFamily="17" charset="-128"/>
              </a:rPr>
              <a:t>１冊で内容がまとまっているので、</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セールスライティングを効率よく学べると思います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と、言っていますし、</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
        <p:nvSpPr>
          <p:cNvPr id="5" name="正方形/長方形 4"/>
          <p:cNvSpPr/>
          <p:nvPr/>
        </p:nvSpPr>
        <p:spPr>
          <a:xfrm>
            <a:off x="594360" y="1531620"/>
            <a:ext cx="11109960" cy="368046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71501" y="1828800"/>
            <a:ext cx="11122842" cy="3223318"/>
          </a:xfrm>
          <a:prstGeom prst="rect">
            <a:avLst/>
          </a:prstGeom>
          <a:noFill/>
        </p:spPr>
        <p:txBody>
          <a:bodyPr wrap="square" rtlCol="0">
            <a:spAutoFit/>
          </a:bodyPr>
          <a:lstStyle/>
          <a:p>
            <a:pPr>
              <a:lnSpc>
                <a:spcPts val="4100"/>
              </a:lnSpc>
            </a:pPr>
            <a:r>
              <a:rPr lang="ja-JP" altLang="en-US" sz="2800" dirty="0">
                <a:latin typeface="メイリオ" panose="020B0604030504040204" pitchFamily="50" charset="-128"/>
                <a:ea typeface="メイリオ" panose="020B0604030504040204" pitchFamily="50" charset="-128"/>
              </a:rPr>
              <a:t>・セールスライティングとは一体どういうものなのか？</a:t>
            </a:r>
          </a:p>
          <a:p>
            <a:pPr>
              <a:lnSpc>
                <a:spcPts val="4100"/>
              </a:lnSpc>
            </a:pPr>
            <a:r>
              <a:rPr lang="ja-JP" altLang="en-US" sz="2800" dirty="0">
                <a:latin typeface="メイリオ" panose="020B0604030504040204" pitchFamily="50" charset="-128"/>
                <a:ea typeface="メイリオ" panose="020B0604030504040204" pitchFamily="50" charset="-128"/>
              </a:rPr>
              <a:t>・セールスライティングを学べば、キャリアがどうかわるのか？</a:t>
            </a:r>
          </a:p>
          <a:p>
            <a:pPr>
              <a:lnSpc>
                <a:spcPts val="4100"/>
              </a:lnSpc>
            </a:pPr>
            <a:r>
              <a:rPr lang="ja-JP" altLang="en-US" sz="2800" dirty="0">
                <a:latin typeface="メイリオ" panose="020B0604030504040204" pitchFamily="50" charset="-128"/>
                <a:ea typeface="メイリオ" panose="020B0604030504040204" pitchFamily="50" charset="-128"/>
              </a:rPr>
              <a:t>・セールスライティングを学べば報酬はどうなるのか？</a:t>
            </a:r>
          </a:p>
          <a:p>
            <a:pPr>
              <a:lnSpc>
                <a:spcPts val="4100"/>
              </a:lnSpc>
            </a:pPr>
            <a:r>
              <a:rPr lang="ja-JP" altLang="en-US" sz="2800" dirty="0">
                <a:latin typeface="メイリオ" panose="020B0604030504040204" pitchFamily="50" charset="-128"/>
                <a:ea typeface="メイリオ" panose="020B0604030504040204" pitchFamily="50" charset="-128"/>
              </a:rPr>
              <a:t>それを知るには、この本だけでいいと思います。</a:t>
            </a:r>
          </a:p>
          <a:p>
            <a:pPr>
              <a:lnSpc>
                <a:spcPts val="4100"/>
              </a:lnSpc>
            </a:pPr>
            <a:r>
              <a:rPr lang="ja-JP" altLang="en-US" sz="2800" dirty="0">
                <a:latin typeface="メイリオ" panose="020B0604030504040204" pitchFamily="50" charset="-128"/>
                <a:ea typeface="メイリオ" panose="020B0604030504040204" pitchFamily="50" charset="-128"/>
              </a:rPr>
              <a:t>１冊で内容がまとまっているので、</a:t>
            </a:r>
          </a:p>
          <a:p>
            <a:pPr>
              <a:lnSpc>
                <a:spcPts val="4100"/>
              </a:lnSpc>
            </a:pPr>
            <a:r>
              <a:rPr lang="ja-JP" altLang="en-US" sz="2800" dirty="0">
                <a:latin typeface="メイリオ" panose="020B0604030504040204" pitchFamily="50" charset="-128"/>
                <a:ea typeface="メイリオ" panose="020B0604030504040204" pitchFamily="50" charset="-128"/>
              </a:rPr>
              <a:t>セールスライティングを効率よく学べると思います</a:t>
            </a:r>
            <a:r>
              <a:rPr lang="en-US" altLang="ja-JP" sz="2800" dirty="0">
                <a:latin typeface="メイリオ" panose="020B0604030504040204" pitchFamily="50" charset="-128"/>
                <a:ea typeface="メイリオ" panose="020B0604030504040204" pitchFamily="50" charset="-128"/>
              </a:rPr>
              <a:t>…</a:t>
            </a:r>
            <a:endParaRPr kumimoji="1" lang="ja-JP" altLang="en-US" sz="2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2156126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1501" y="959094"/>
            <a:ext cx="11122842" cy="4939814"/>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この本を手に入れた川口さんは</a:t>
            </a:r>
            <a:r>
              <a:rPr lang="en-US" altLang="ja-JP" sz="2800" b="1" dirty="0">
                <a:latin typeface="ＭＳ 明朝" panose="02020609040205080304" pitchFamily="17" charset="-128"/>
                <a:ea typeface="ＭＳ 明朝" panose="02020609040205080304" pitchFamily="17" charset="-128"/>
              </a:rPr>
              <a:t>…</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・セールスライティングとは一体どういうものなのか？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・セールスライティングを学べば、キャリアがどうかわるのか？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・セールスライティングを学べば報酬はどうなるのか？</a:t>
            </a:r>
          </a:p>
          <a:p>
            <a:pPr>
              <a:lnSpc>
                <a:spcPts val="4200"/>
              </a:lnSpc>
            </a:pPr>
            <a:r>
              <a:rPr lang="ja-JP" altLang="en-US" sz="2800" b="1" dirty="0">
                <a:latin typeface="ＭＳ 明朝" panose="02020609040205080304" pitchFamily="17" charset="-128"/>
                <a:ea typeface="ＭＳ 明朝" panose="02020609040205080304" pitchFamily="17" charset="-128"/>
              </a:rPr>
              <a:t>それを知るには、この本だけでいいと思います。</a:t>
            </a:r>
          </a:p>
          <a:p>
            <a:pPr>
              <a:lnSpc>
                <a:spcPts val="4200"/>
              </a:lnSpc>
            </a:pPr>
            <a:r>
              <a:rPr lang="ja-JP" altLang="en-US" sz="2800" b="1" dirty="0">
                <a:latin typeface="ＭＳ 明朝" panose="02020609040205080304" pitchFamily="17" charset="-128"/>
                <a:ea typeface="ＭＳ 明朝" panose="02020609040205080304" pitchFamily="17" charset="-128"/>
              </a:rPr>
              <a:t>１冊で内容がまとまっているので、</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セールスライティングを効率よく学べると思います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と、言っています。</a:t>
            </a:r>
            <a:endParaRPr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
        <p:nvSpPr>
          <p:cNvPr id="5" name="正方形/長方形 4"/>
          <p:cNvSpPr/>
          <p:nvPr/>
        </p:nvSpPr>
        <p:spPr>
          <a:xfrm>
            <a:off x="594360" y="1531620"/>
            <a:ext cx="11109960" cy="368046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94360" y="1485436"/>
            <a:ext cx="11122842" cy="3772828"/>
          </a:xfrm>
          <a:prstGeom prst="rect">
            <a:avLst/>
          </a:prstGeom>
          <a:noFill/>
        </p:spPr>
        <p:txBody>
          <a:bodyPr wrap="square" rtlCol="0">
            <a:spAutoFit/>
          </a:bodyPr>
          <a:lstStyle/>
          <a:p>
            <a:pPr>
              <a:lnSpc>
                <a:spcPts val="4100"/>
              </a:lnSpc>
            </a:pPr>
            <a:r>
              <a:rPr lang="ja-JP" altLang="en-US" sz="2000" dirty="0">
                <a:latin typeface="メイリオ" panose="020B0604030504040204" pitchFamily="50" charset="-128"/>
                <a:ea typeface="メイリオ" panose="020B0604030504040204" pitchFamily="50" charset="-128"/>
              </a:rPr>
              <a:t>これからセールスライティングのことを学ぼうとする人にとっては、最初の入り口として最適な本だと思います。</a:t>
            </a:r>
          </a:p>
          <a:p>
            <a:pPr>
              <a:lnSpc>
                <a:spcPts val="4100"/>
              </a:lnSpc>
            </a:pPr>
            <a:r>
              <a:rPr lang="ja-JP" altLang="en-US" sz="2000" dirty="0">
                <a:latin typeface="メイリオ" panose="020B0604030504040204" pitchFamily="50" charset="-128"/>
                <a:ea typeface="メイリオ" panose="020B0604030504040204" pitchFamily="50" charset="-128"/>
              </a:rPr>
              <a:t>この本は初心者向きと言っても、とても大切なことが書かれていることに留意すべきだと思います。</a:t>
            </a:r>
          </a:p>
          <a:p>
            <a:pPr>
              <a:lnSpc>
                <a:spcPts val="4100"/>
              </a:lnSpc>
            </a:pPr>
            <a:r>
              <a:rPr lang="ja-JP" altLang="en-US" sz="2000" dirty="0">
                <a:latin typeface="メイリオ" panose="020B0604030504040204" pitchFamily="50" charset="-128"/>
                <a:ea typeface="メイリオ" panose="020B0604030504040204" pitchFamily="50" charset="-128"/>
              </a:rPr>
              <a:t>翻訳の書籍では、やや</a:t>
            </a:r>
            <a:r>
              <a:rPr lang="ja-JP" altLang="en-US" sz="2000" dirty="0" err="1">
                <a:latin typeface="メイリオ" panose="020B0604030504040204" pitchFamily="50" charset="-128"/>
                <a:ea typeface="メイリオ" panose="020B0604030504040204" pitchFamily="50" charset="-128"/>
              </a:rPr>
              <a:t>も</a:t>
            </a:r>
            <a:r>
              <a:rPr lang="ja-JP" altLang="en-US" sz="2000" dirty="0">
                <a:latin typeface="メイリオ" panose="020B0604030504040204" pitchFamily="50" charset="-128"/>
                <a:ea typeface="メイリオ" panose="020B0604030504040204" pitchFamily="50" charset="-128"/>
              </a:rPr>
              <a:t>すると、日本のケースにそぐわない点も散見されることがありますが、作者は、第一線のトップライターで、日本の実情にも詳しいので、この本は初心者から上級者まで、すべてのライターにお勧めの書籍です。</a:t>
            </a:r>
            <a:endParaRPr kumimoji="1"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3920294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777739" y="959094"/>
            <a:ext cx="6985183" cy="4939814"/>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第</a:t>
            </a:r>
            <a:r>
              <a:rPr lang="en-US" altLang="ja-JP" sz="2800" b="1" dirty="0">
                <a:latin typeface="ＭＳ 明朝" panose="02020609040205080304" pitchFamily="17" charset="-128"/>
                <a:ea typeface="ＭＳ 明朝" panose="02020609040205080304" pitchFamily="17" charset="-128"/>
              </a:rPr>
              <a:t>2</a:t>
            </a:r>
            <a:r>
              <a:rPr lang="ja-JP" altLang="en-US" sz="2800" b="1" dirty="0">
                <a:latin typeface="ＭＳ 明朝" panose="02020609040205080304" pitchFamily="17" charset="-128"/>
                <a:ea typeface="ＭＳ 明朝" panose="02020609040205080304" pitchFamily="17" charset="-128"/>
              </a:rPr>
              <a:t>章では、</a:t>
            </a:r>
          </a:p>
          <a:p>
            <a:pPr>
              <a:lnSpc>
                <a:spcPts val="4200"/>
              </a:lnSpc>
            </a:pPr>
            <a:r>
              <a:rPr lang="ja-JP" altLang="en-US" sz="2800" b="1" dirty="0">
                <a:latin typeface="ＭＳ 明朝" panose="02020609040205080304" pitchFamily="17" charset="-128"/>
                <a:ea typeface="ＭＳ 明朝" panose="02020609040205080304" pitchFamily="17" charset="-128"/>
              </a:rPr>
              <a:t>人間の「行動心理」を使いこなす</a:t>
            </a:r>
          </a:p>
          <a:p>
            <a:pPr>
              <a:lnSpc>
                <a:spcPts val="4200"/>
              </a:lnSpc>
            </a:pPr>
            <a:r>
              <a:rPr lang="ja-JP" altLang="en-US" sz="2800" b="1" dirty="0">
                <a:latin typeface="ＭＳ 明朝" panose="02020609040205080304" pitchFamily="17" charset="-128"/>
                <a:ea typeface="ＭＳ 明朝" panose="02020609040205080304" pitchFamily="17" charset="-128"/>
              </a:rPr>
              <a:t>方法が身につきます。</a:t>
            </a:r>
            <a:endParaRPr lang="en-US" altLang="ja-JP" sz="2800" b="1" dirty="0">
              <a:latin typeface="ＭＳ 明朝" panose="02020609040205080304" pitchFamily="17" charset="-128"/>
              <a:ea typeface="ＭＳ 明朝" panose="02020609040205080304" pitchFamily="17" charset="-128"/>
            </a:endParaRPr>
          </a:p>
          <a:p>
            <a:pPr>
              <a:lnSpc>
                <a:spcPts val="4200"/>
              </a:lnSpc>
            </a:pPr>
            <a:endParaRPr lang="ja-JP" altLang="en-US"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セールスライティングは、文章術というよりも、心理技術に近いのです。</a:t>
            </a:r>
            <a:endParaRPr lang="en-US" altLang="ja-JP" sz="2800" b="1" dirty="0">
              <a:latin typeface="ＭＳ 明朝" panose="02020609040205080304" pitchFamily="17" charset="-128"/>
              <a:ea typeface="ＭＳ 明朝" panose="02020609040205080304" pitchFamily="17" charset="-128"/>
            </a:endParaRPr>
          </a:p>
          <a:p>
            <a:pPr>
              <a:lnSpc>
                <a:spcPts val="4200"/>
              </a:lnSpc>
            </a:pPr>
            <a:endParaRPr lang="ja-JP" altLang="en-US"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・いかに購買感情を刺激するか</a:t>
            </a:r>
          </a:p>
          <a:p>
            <a:pPr>
              <a:lnSpc>
                <a:spcPts val="4200"/>
              </a:lnSpc>
            </a:pPr>
            <a:r>
              <a:rPr lang="ja-JP" altLang="en-US" sz="2800" b="1" dirty="0">
                <a:latin typeface="ＭＳ 明朝" panose="02020609040205080304" pitchFamily="17" charset="-128"/>
                <a:ea typeface="ＭＳ 明朝" panose="02020609040205080304" pitchFamily="17" charset="-128"/>
              </a:rPr>
              <a:t>・いかに心理的な引き金を引くか</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8621098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372100" y="524755"/>
            <a:ext cx="6482262" cy="4939814"/>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それが、売れる文章と売れない</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文章をわけるカギになります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うまい文章と売れる文章は違い</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ます</a:t>
            </a:r>
            <a:r>
              <a:rPr lang="en-US" altLang="ja-JP" sz="2800" b="1" dirty="0">
                <a:latin typeface="ＭＳ 明朝" panose="02020609040205080304" pitchFamily="17" charset="-128"/>
                <a:ea typeface="ＭＳ 明朝" panose="02020609040205080304" pitchFamily="17" charset="-128"/>
              </a:rPr>
              <a:t>…</a:t>
            </a:r>
          </a:p>
          <a:p>
            <a:pPr>
              <a:lnSpc>
                <a:spcPts val="4200"/>
              </a:lnSpc>
            </a:pPr>
            <a:r>
              <a:rPr lang="ja-JP" altLang="en-US" sz="2800" b="1" dirty="0">
                <a:latin typeface="ＭＳ 明朝" panose="02020609040205080304" pitchFamily="17" charset="-128"/>
                <a:ea typeface="ＭＳ 明朝" panose="02020609040205080304" pitchFamily="17" charset="-128"/>
              </a:rPr>
              <a:t>人に褒められる文章とお金を</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出したくなる文章は違うのです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大切なのは心理なのです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22588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600"/>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あなたに話しておかなければ</a:t>
            </a:r>
          </a:p>
          <a:p>
            <a:pPr algn="ctr">
              <a:lnSpc>
                <a:spcPts val="4800"/>
              </a:lnSpc>
            </a:pPr>
            <a:r>
              <a:rPr lang="ja-JP" altLang="en-US" sz="2800" b="1" dirty="0">
                <a:latin typeface="ＭＳ 明朝" panose="02020609040205080304" pitchFamily="17" charset="-128"/>
                <a:ea typeface="ＭＳ 明朝" panose="02020609040205080304" pitchFamily="17" charset="-128"/>
              </a:rPr>
              <a:t>ならないことがあります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01341074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693135" y="656899"/>
            <a:ext cx="6985183" cy="4401205"/>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次の第</a:t>
            </a:r>
            <a:r>
              <a:rPr lang="en-US" altLang="ja-JP" sz="2800" b="1" dirty="0">
                <a:latin typeface="ＭＳ 明朝" panose="02020609040205080304" pitchFamily="17" charset="-128"/>
                <a:ea typeface="ＭＳ 明朝" panose="02020609040205080304" pitchFamily="17" charset="-128"/>
              </a:rPr>
              <a:t>3</a:t>
            </a:r>
            <a:r>
              <a:rPr lang="ja-JP" altLang="en-US" sz="2800" b="1" dirty="0">
                <a:latin typeface="ＭＳ 明朝" panose="02020609040205080304" pitchFamily="17" charset="-128"/>
                <a:ea typeface="ＭＳ 明朝" panose="02020609040205080304" pitchFamily="17" charset="-128"/>
              </a:rPr>
              <a:t>章では、</a:t>
            </a:r>
          </a:p>
          <a:p>
            <a:pPr>
              <a:lnSpc>
                <a:spcPts val="4200"/>
              </a:lnSpc>
            </a:pPr>
            <a:r>
              <a:rPr lang="ja-JP" altLang="en-US" sz="2800" b="1" dirty="0">
                <a:latin typeface="ＭＳ 明朝" panose="02020609040205080304" pitchFamily="17" charset="-128"/>
                <a:ea typeface="ＭＳ 明朝" panose="02020609040205080304" pitchFamily="17" charset="-128"/>
              </a:rPr>
              <a:t>状況に合わせたセールスコピーを</a:t>
            </a:r>
          </a:p>
          <a:p>
            <a:pPr>
              <a:lnSpc>
                <a:spcPts val="4200"/>
              </a:lnSpc>
            </a:pPr>
            <a:r>
              <a:rPr lang="ja-JP" altLang="en-US" sz="2800" b="1" dirty="0">
                <a:latin typeface="ＭＳ 明朝" panose="02020609040205080304" pitchFamily="17" charset="-128"/>
                <a:ea typeface="ＭＳ 明朝" panose="02020609040205080304" pitchFamily="17" charset="-128"/>
              </a:rPr>
              <a:t>書く方法を身に付けることが</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できます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たまたまホームページにはじめて</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来た人に、お得意様向けのセールス</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をしても売れませんよね？</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227717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693135" y="656899"/>
            <a:ext cx="6985183" cy="4401205"/>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それと同じでセールスコピーも</a:t>
            </a:r>
          </a:p>
          <a:p>
            <a:pPr>
              <a:lnSpc>
                <a:spcPts val="4200"/>
              </a:lnSpc>
            </a:pPr>
            <a:r>
              <a:rPr lang="ja-JP" altLang="en-US" sz="2800" b="1" dirty="0">
                <a:latin typeface="ＭＳ 明朝" panose="02020609040205080304" pitchFamily="17" charset="-128"/>
                <a:ea typeface="ＭＳ 明朝" panose="02020609040205080304" pitchFamily="17" charset="-128"/>
              </a:rPr>
              <a:t>誰にどんな状況で使うのか？</a:t>
            </a:r>
          </a:p>
          <a:p>
            <a:pPr>
              <a:lnSpc>
                <a:spcPts val="4200"/>
              </a:lnSpc>
            </a:pPr>
            <a:r>
              <a:rPr lang="ja-JP" altLang="en-US" sz="2800" b="1" dirty="0">
                <a:latin typeface="ＭＳ 明朝" panose="02020609040205080304" pitchFamily="17" charset="-128"/>
                <a:ea typeface="ＭＳ 明朝" panose="02020609040205080304" pitchFamily="17" charset="-128"/>
              </a:rPr>
              <a:t>によって、内容がまったく変わって</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くるのです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第</a:t>
            </a:r>
            <a:r>
              <a:rPr lang="en-US" altLang="ja-JP" sz="2800" b="1" dirty="0">
                <a:latin typeface="ＭＳ 明朝" panose="02020609040205080304" pitchFamily="17" charset="-128"/>
                <a:ea typeface="ＭＳ 明朝" panose="02020609040205080304" pitchFamily="17" charset="-128"/>
              </a:rPr>
              <a:t>3</a:t>
            </a:r>
            <a:r>
              <a:rPr lang="ja-JP" altLang="en-US" sz="2800" b="1" dirty="0">
                <a:latin typeface="ＭＳ 明朝" panose="02020609040205080304" pitchFamily="17" charset="-128"/>
                <a:ea typeface="ＭＳ 明朝" panose="02020609040205080304" pitchFamily="17" charset="-128"/>
              </a:rPr>
              <a:t>章を読めば、状況に合わせた</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適切なセールスコピーを書くことが</a:t>
            </a:r>
          </a:p>
          <a:p>
            <a:pPr>
              <a:lnSpc>
                <a:spcPts val="4200"/>
              </a:lnSpc>
            </a:pPr>
            <a:r>
              <a:rPr lang="ja-JP" altLang="en-US" sz="2800" b="1" dirty="0">
                <a:latin typeface="ＭＳ 明朝" panose="02020609040205080304" pitchFamily="17" charset="-128"/>
                <a:ea typeface="ＭＳ 明朝" panose="02020609040205080304" pitchFamily="17" charset="-128"/>
              </a:rPr>
              <a:t>できるようになるでしょう</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94346788"/>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1501" y="689790"/>
            <a:ext cx="11122842" cy="5478423"/>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この本を手に入れた松井さんは</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・セールスライティングとは一体どういうものなのか？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・セールスライティングを学べば、キャリアがどうかわるのか？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・セールスライティングを学べば報酬はどうなるのか？</a:t>
            </a:r>
          </a:p>
          <a:p>
            <a:pPr>
              <a:lnSpc>
                <a:spcPts val="4200"/>
              </a:lnSpc>
            </a:pPr>
            <a:r>
              <a:rPr lang="ja-JP" altLang="en-US" sz="2800" b="1" dirty="0">
                <a:latin typeface="ＭＳ 明朝" panose="02020609040205080304" pitchFamily="17" charset="-128"/>
                <a:ea typeface="ＭＳ 明朝" panose="02020609040205080304" pitchFamily="17" charset="-128"/>
              </a:rPr>
              <a:t>それを知るには、この本だけでいいと思います。</a:t>
            </a:r>
          </a:p>
          <a:p>
            <a:pPr>
              <a:lnSpc>
                <a:spcPts val="4200"/>
              </a:lnSpc>
            </a:pPr>
            <a:r>
              <a:rPr lang="ja-JP" altLang="en-US" sz="2800" b="1" dirty="0">
                <a:latin typeface="ＭＳ 明朝" panose="02020609040205080304" pitchFamily="17" charset="-128"/>
                <a:ea typeface="ＭＳ 明朝" panose="02020609040205080304" pitchFamily="17" charset="-128"/>
              </a:rPr>
              <a:t>１冊で内容がまとまっているので、</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セールスライティングを効率よく学べると思います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と、言っています。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
        <p:nvSpPr>
          <p:cNvPr id="5" name="正方形/長方形 4"/>
          <p:cNvSpPr/>
          <p:nvPr/>
        </p:nvSpPr>
        <p:spPr>
          <a:xfrm>
            <a:off x="584383" y="1588771"/>
            <a:ext cx="11109960" cy="368046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400" dirty="0"/>
          </a:p>
        </p:txBody>
      </p:sp>
      <p:sp>
        <p:nvSpPr>
          <p:cNvPr id="6" name="テキスト ボックス 5"/>
          <p:cNvSpPr txBox="1"/>
          <p:nvPr/>
        </p:nvSpPr>
        <p:spPr>
          <a:xfrm>
            <a:off x="571501" y="1588771"/>
            <a:ext cx="11122842" cy="3772828"/>
          </a:xfrm>
          <a:prstGeom prst="rect">
            <a:avLst/>
          </a:prstGeom>
          <a:noFill/>
        </p:spPr>
        <p:txBody>
          <a:bodyPr wrap="square" rtlCol="0">
            <a:spAutoFit/>
          </a:bodyPr>
          <a:lstStyle/>
          <a:p>
            <a:pPr>
              <a:lnSpc>
                <a:spcPts val="4100"/>
              </a:lnSpc>
            </a:pPr>
            <a:r>
              <a:rPr lang="ja-JP" altLang="en-US" sz="2400" dirty="0">
                <a:latin typeface="メイリオ" panose="020B0604030504040204" pitchFamily="50" charset="-128"/>
                <a:ea typeface="メイリオ" panose="020B0604030504040204" pitchFamily="50" charset="-128"/>
              </a:rPr>
              <a:t>この本を最初に読んだ時、「ズルいなぁ～」って思いました。僕が勉強し始めた４年前には、ここまで基本的でわかりやすい、セールスライティングに</a:t>
            </a:r>
          </a:p>
          <a:p>
            <a:pPr>
              <a:lnSpc>
                <a:spcPts val="4100"/>
              </a:lnSpc>
            </a:pPr>
            <a:r>
              <a:rPr lang="ja-JP" altLang="en-US" sz="2400" dirty="0">
                <a:latin typeface="メイリオ" panose="020B0604030504040204" pitchFamily="50" charset="-128"/>
                <a:ea typeface="メイリオ" panose="020B0604030504040204" pitchFamily="50" charset="-128"/>
              </a:rPr>
              <a:t>関する本はなかったからです。</a:t>
            </a:r>
          </a:p>
          <a:p>
            <a:pPr>
              <a:lnSpc>
                <a:spcPts val="4100"/>
              </a:lnSpc>
            </a:pPr>
            <a:r>
              <a:rPr lang="ja-JP" altLang="en-US" sz="2400" dirty="0">
                <a:latin typeface="メイリオ" panose="020B0604030504040204" pitchFamily="50" charset="-128"/>
                <a:ea typeface="メイリオ" panose="020B0604030504040204" pitchFamily="50" charset="-128"/>
              </a:rPr>
              <a:t>初心者にも、わかりやすく、最も重要で外してはならない基礎の部分はすべて網羅されています。</a:t>
            </a:r>
          </a:p>
          <a:p>
            <a:pPr>
              <a:lnSpc>
                <a:spcPts val="4100"/>
              </a:lnSpc>
            </a:pPr>
            <a:r>
              <a:rPr lang="ja-JP" altLang="en-US" sz="2400" dirty="0">
                <a:latin typeface="メイリオ" panose="020B0604030504040204" pitchFamily="50" charset="-128"/>
                <a:ea typeface="メイリオ" panose="020B0604030504040204" pitchFamily="50" charset="-128"/>
              </a:rPr>
              <a:t>もしタイムマシーンがあって４年前の自分に会えるなら、迷うことなく、</a:t>
            </a:r>
          </a:p>
          <a:p>
            <a:pPr>
              <a:lnSpc>
                <a:spcPts val="4100"/>
              </a:lnSpc>
            </a:pPr>
            <a:r>
              <a:rPr lang="ja-JP" altLang="en-US" sz="2400" dirty="0">
                <a:latin typeface="メイリオ" panose="020B0604030504040204" pitchFamily="50" charset="-128"/>
                <a:ea typeface="メイリオ" panose="020B0604030504040204" pitchFamily="50" charset="-128"/>
              </a:rPr>
              <a:t>「まずはこれを読め！」と言って、この本を渡すでしょうね（笑</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33943911"/>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06817" y="263181"/>
            <a:ext cx="6985183" cy="6017032"/>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第４章から第</a:t>
            </a:r>
            <a:r>
              <a:rPr lang="en-US" altLang="ja-JP" sz="2800" b="1" dirty="0">
                <a:latin typeface="ＭＳ 明朝" panose="02020609040205080304" pitchFamily="17" charset="-128"/>
                <a:ea typeface="ＭＳ 明朝" panose="02020609040205080304" pitchFamily="17" charset="-128"/>
              </a:rPr>
              <a:t>6</a:t>
            </a:r>
            <a:r>
              <a:rPr lang="ja-JP" altLang="en-US" sz="2800" b="1" dirty="0">
                <a:latin typeface="ＭＳ 明朝" panose="02020609040205080304" pitchFamily="17" charset="-128"/>
                <a:ea typeface="ＭＳ 明朝" panose="02020609040205080304" pitchFamily="17" charset="-128"/>
              </a:rPr>
              <a:t>章では、</a:t>
            </a:r>
          </a:p>
          <a:p>
            <a:pPr>
              <a:lnSpc>
                <a:spcPts val="4200"/>
              </a:lnSpc>
            </a:pPr>
            <a:r>
              <a:rPr lang="ja-JP" altLang="en-US" sz="2800" b="1" dirty="0">
                <a:latin typeface="ＭＳ 明朝" panose="02020609040205080304" pitchFamily="17" charset="-128"/>
                <a:ea typeface="ＭＳ 明朝" panose="02020609040205080304" pitchFamily="17" charset="-128"/>
              </a:rPr>
              <a:t>セールスコピーの骨組み・設計図を</a:t>
            </a:r>
          </a:p>
          <a:p>
            <a:pPr>
              <a:lnSpc>
                <a:spcPts val="4200"/>
              </a:lnSpc>
            </a:pPr>
            <a:r>
              <a:rPr lang="ja-JP" altLang="en-US" sz="2800" b="1" dirty="0">
                <a:latin typeface="ＭＳ 明朝" panose="02020609040205080304" pitchFamily="17" charset="-128"/>
                <a:ea typeface="ＭＳ 明朝" panose="02020609040205080304" pitchFamily="17" charset="-128"/>
              </a:rPr>
              <a:t>作る方法が身につきます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家を建てるときに、設計図や骨組みが</a:t>
            </a:r>
          </a:p>
          <a:p>
            <a:pPr>
              <a:lnSpc>
                <a:spcPts val="4200"/>
              </a:lnSpc>
            </a:pPr>
            <a:r>
              <a:rPr lang="ja-JP" altLang="en-US" sz="2800" b="1" dirty="0">
                <a:latin typeface="ＭＳ 明朝" panose="02020609040205080304" pitchFamily="17" charset="-128"/>
                <a:ea typeface="ＭＳ 明朝" panose="02020609040205080304" pitchFamily="17" charset="-128"/>
              </a:rPr>
              <a:t>必要なように、ウェブのセールス</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コピーを書く時にも、</a:t>
            </a:r>
          </a:p>
          <a:p>
            <a:pPr>
              <a:lnSpc>
                <a:spcPts val="4200"/>
              </a:lnSpc>
            </a:pPr>
            <a:r>
              <a:rPr lang="ja-JP" altLang="en-US" sz="2800" b="1" dirty="0">
                <a:latin typeface="ＭＳ 明朝" panose="02020609040205080304" pitchFamily="17" charset="-128"/>
                <a:ea typeface="ＭＳ 明朝" panose="02020609040205080304" pitchFamily="17" charset="-128"/>
              </a:rPr>
              <a:t>設計図や骨組みが必要です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もし、設計図が間違っていたり</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骨組みがボロボロだったりすると</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906802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06817" y="621211"/>
            <a:ext cx="6985183" cy="5478423"/>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できあがる家も強度が弱かったり</a:t>
            </a:r>
          </a:p>
          <a:p>
            <a:pPr>
              <a:lnSpc>
                <a:spcPts val="4200"/>
              </a:lnSpc>
            </a:pPr>
            <a:r>
              <a:rPr lang="ja-JP" altLang="en-US" sz="2800" b="1" dirty="0">
                <a:latin typeface="ＭＳ 明朝" panose="02020609040205080304" pitchFamily="17" charset="-128"/>
                <a:ea typeface="ＭＳ 明朝" panose="02020609040205080304" pitchFamily="17" charset="-128"/>
              </a:rPr>
              <a:t>使いにくかったりするように</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セールスコピーも設計図や骨組みが</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ボロボロだと売れるものにはなりません。</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第</a:t>
            </a:r>
            <a:r>
              <a:rPr lang="en-US" altLang="ja-JP" sz="2800" b="1" dirty="0">
                <a:latin typeface="ＭＳ 明朝" panose="02020609040205080304" pitchFamily="17" charset="-128"/>
                <a:ea typeface="ＭＳ 明朝" panose="02020609040205080304" pitchFamily="17" charset="-128"/>
              </a:rPr>
              <a:t>4</a:t>
            </a:r>
            <a:r>
              <a:rPr lang="ja-JP" altLang="en-US" sz="2800" b="1" dirty="0">
                <a:latin typeface="ＭＳ 明朝" panose="02020609040205080304" pitchFamily="17" charset="-128"/>
                <a:ea typeface="ＭＳ 明朝" panose="02020609040205080304" pitchFamily="17" charset="-128"/>
              </a:rPr>
              <a:t>章から第</a:t>
            </a:r>
            <a:r>
              <a:rPr lang="en-US" altLang="ja-JP" sz="2800" b="1" dirty="0">
                <a:latin typeface="ＭＳ 明朝" panose="02020609040205080304" pitchFamily="17" charset="-128"/>
                <a:ea typeface="ＭＳ 明朝" panose="02020609040205080304" pitchFamily="17" charset="-128"/>
              </a:rPr>
              <a:t>6</a:t>
            </a:r>
            <a:r>
              <a:rPr lang="ja-JP" altLang="en-US" sz="2800" b="1" dirty="0">
                <a:latin typeface="ＭＳ 明朝" panose="02020609040205080304" pitchFamily="17" charset="-128"/>
                <a:ea typeface="ＭＳ 明朝" panose="02020609040205080304" pitchFamily="17" charset="-128"/>
              </a:rPr>
              <a:t>章では、売れる</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セールスコピーの「型」や</a:t>
            </a:r>
          </a:p>
          <a:p>
            <a:pPr>
              <a:lnSpc>
                <a:spcPts val="4200"/>
              </a:lnSpc>
            </a:pPr>
            <a:r>
              <a:rPr lang="ja-JP" altLang="en-US" sz="2800" b="1" dirty="0">
                <a:latin typeface="ＭＳ 明朝" panose="02020609040205080304" pitchFamily="17" charset="-128"/>
                <a:ea typeface="ＭＳ 明朝" panose="02020609040205080304" pitchFamily="17" charset="-128"/>
              </a:rPr>
              <a:t>設計図を作るためにやるべきことを</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順番に公開していきます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88591879"/>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1501" y="689790"/>
            <a:ext cx="11122842" cy="5478423"/>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この本を手に入れた向井さんは</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・セールスライティングとは一体どういうものなのか？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・セールスライティングを学べば、キャリアがどうかわるのか？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・セールスライティングを学べば報酬はどうなるのか？</a:t>
            </a:r>
          </a:p>
          <a:p>
            <a:pPr>
              <a:lnSpc>
                <a:spcPts val="4200"/>
              </a:lnSpc>
            </a:pPr>
            <a:r>
              <a:rPr lang="ja-JP" altLang="en-US" sz="2800" b="1" dirty="0">
                <a:latin typeface="ＭＳ 明朝" panose="02020609040205080304" pitchFamily="17" charset="-128"/>
                <a:ea typeface="ＭＳ 明朝" panose="02020609040205080304" pitchFamily="17" charset="-128"/>
              </a:rPr>
              <a:t>それを知るには、この本だけでいいと思います。</a:t>
            </a:r>
          </a:p>
          <a:p>
            <a:pPr>
              <a:lnSpc>
                <a:spcPts val="4200"/>
              </a:lnSpc>
            </a:pPr>
            <a:r>
              <a:rPr lang="ja-JP" altLang="en-US" sz="2800" b="1" dirty="0">
                <a:latin typeface="ＭＳ 明朝" panose="02020609040205080304" pitchFamily="17" charset="-128"/>
                <a:ea typeface="ＭＳ 明朝" panose="02020609040205080304" pitchFamily="17" charset="-128"/>
              </a:rPr>
              <a:t>１冊で内容がまとまっているので、</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セールスライティングを効率よく学べると思います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と、言っています。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
        <p:nvSpPr>
          <p:cNvPr id="5" name="正方形/長方形 4"/>
          <p:cNvSpPr/>
          <p:nvPr/>
        </p:nvSpPr>
        <p:spPr>
          <a:xfrm>
            <a:off x="584383" y="1588771"/>
            <a:ext cx="11109960" cy="368046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400" dirty="0"/>
          </a:p>
        </p:txBody>
      </p:sp>
      <p:sp>
        <p:nvSpPr>
          <p:cNvPr id="6" name="テキスト ボックス 5"/>
          <p:cNvSpPr txBox="1"/>
          <p:nvPr/>
        </p:nvSpPr>
        <p:spPr>
          <a:xfrm>
            <a:off x="571501" y="1588771"/>
            <a:ext cx="11122842" cy="3247043"/>
          </a:xfrm>
          <a:prstGeom prst="rect">
            <a:avLst/>
          </a:prstGeom>
          <a:noFill/>
        </p:spPr>
        <p:txBody>
          <a:bodyPr wrap="square" rtlCol="0">
            <a:spAutoFit/>
          </a:bodyPr>
          <a:lstStyle/>
          <a:p>
            <a:pPr>
              <a:lnSpc>
                <a:spcPts val="4100"/>
              </a:lnSpc>
            </a:pPr>
            <a:r>
              <a:rPr lang="ja-JP" altLang="en-US" sz="2800" dirty="0">
                <a:latin typeface="メイリオ" panose="020B0604030504040204" pitchFamily="50" charset="-128"/>
                <a:ea typeface="メイリオ" panose="020B0604030504040204" pitchFamily="50" charset="-128"/>
              </a:rPr>
              <a:t>セールスライターを既にやっている人の事典のようなものです。</a:t>
            </a:r>
          </a:p>
          <a:p>
            <a:pPr>
              <a:lnSpc>
                <a:spcPts val="4100"/>
              </a:lnSpc>
            </a:pPr>
            <a:r>
              <a:rPr lang="ja-JP" altLang="en-US" sz="2800" dirty="0">
                <a:latin typeface="メイリオ" panose="020B0604030504040204" pitchFamily="50" charset="-128"/>
                <a:ea typeface="メイリオ" panose="020B0604030504040204" pitchFamily="50" charset="-128"/>
              </a:rPr>
              <a:t>もし、セールスライティングに関して、わからないことがあっても、</a:t>
            </a:r>
          </a:p>
          <a:p>
            <a:pPr>
              <a:lnSpc>
                <a:spcPts val="4100"/>
              </a:lnSpc>
            </a:pPr>
            <a:r>
              <a:rPr lang="ja-JP" altLang="en-US" sz="2800" dirty="0">
                <a:latin typeface="メイリオ" panose="020B0604030504040204" pitchFamily="50" charset="-128"/>
                <a:ea typeface="メイリオ" panose="020B0604030504040204" pitchFamily="50" charset="-128"/>
              </a:rPr>
              <a:t>この本の目次を見て、必要な項目をチェックして、そのページを見れば、必ずそこに答えが載っています。</a:t>
            </a:r>
          </a:p>
          <a:p>
            <a:pPr>
              <a:lnSpc>
                <a:spcPts val="4100"/>
              </a:lnSpc>
            </a:pPr>
            <a:r>
              <a:rPr lang="ja-JP" altLang="en-US" sz="2800" dirty="0">
                <a:latin typeface="メイリオ" panose="020B0604030504040204" pitchFamily="50" charset="-128"/>
                <a:ea typeface="メイリオ" panose="020B0604030504040204" pitchFamily="50" charset="-128"/>
              </a:rPr>
              <a:t>セールスライターの横にこの本があれば、</a:t>
            </a:r>
          </a:p>
          <a:p>
            <a:pPr>
              <a:lnSpc>
                <a:spcPts val="4100"/>
              </a:lnSpc>
            </a:pPr>
            <a:r>
              <a:rPr lang="ja-JP" altLang="en-US" sz="2800" dirty="0">
                <a:latin typeface="メイリオ" panose="020B0604030504040204" pitchFamily="50" charset="-128"/>
                <a:ea typeface="メイリオ" panose="020B0604030504040204" pitchFamily="50" charset="-128"/>
              </a:rPr>
              <a:t>安心して、仕事に取り込むことができます</a:t>
            </a:r>
            <a:r>
              <a:rPr lang="en-US" altLang="ja-JP" sz="2800" dirty="0">
                <a:latin typeface="メイリオ" panose="020B0604030504040204" pitchFamily="50" charset="-128"/>
                <a:ea typeface="メイリオ" panose="020B0604030504040204" pitchFamily="50" charset="-128"/>
              </a:rPr>
              <a:t>…</a:t>
            </a:r>
            <a:endParaRPr kumimoji="1" lang="ja-JP" altLang="en-US" sz="2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33884071"/>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06817" y="82603"/>
            <a:ext cx="6985183" cy="6555641"/>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第</a:t>
            </a:r>
            <a:r>
              <a:rPr lang="en-US" altLang="ja-JP" sz="2800" b="1" dirty="0">
                <a:latin typeface="ＭＳ 明朝" panose="02020609040205080304" pitchFamily="17" charset="-128"/>
                <a:ea typeface="ＭＳ 明朝" panose="02020609040205080304" pitchFamily="17" charset="-128"/>
              </a:rPr>
              <a:t>7</a:t>
            </a:r>
            <a:r>
              <a:rPr lang="ja-JP" altLang="en-US" sz="2800" b="1" dirty="0">
                <a:latin typeface="ＭＳ 明朝" panose="02020609040205080304" pitchFamily="17" charset="-128"/>
                <a:ea typeface="ＭＳ 明朝" panose="02020609040205080304" pitchFamily="17" charset="-128"/>
              </a:rPr>
              <a:t>章から第</a:t>
            </a:r>
            <a:r>
              <a:rPr lang="en-US" altLang="ja-JP" sz="2800" b="1" dirty="0">
                <a:latin typeface="ＭＳ 明朝" panose="02020609040205080304" pitchFamily="17" charset="-128"/>
                <a:ea typeface="ＭＳ 明朝" panose="02020609040205080304" pitchFamily="17" charset="-128"/>
              </a:rPr>
              <a:t>10</a:t>
            </a:r>
            <a:r>
              <a:rPr lang="ja-JP" altLang="en-US" sz="2800" b="1" dirty="0">
                <a:latin typeface="ＭＳ 明朝" panose="02020609040205080304" pitchFamily="17" charset="-128"/>
                <a:ea typeface="ＭＳ 明朝" panose="02020609040205080304" pitchFamily="17" charset="-128"/>
              </a:rPr>
              <a:t>章では、</a:t>
            </a:r>
          </a:p>
          <a:p>
            <a:pPr>
              <a:lnSpc>
                <a:spcPts val="4200"/>
              </a:lnSpc>
            </a:pPr>
            <a:r>
              <a:rPr lang="ja-JP" altLang="en-US" sz="2800" b="1" dirty="0">
                <a:latin typeface="ＭＳ 明朝" panose="02020609040205080304" pitchFamily="17" charset="-128"/>
                <a:ea typeface="ＭＳ 明朝" panose="02020609040205080304" pitchFamily="17" charset="-128"/>
              </a:rPr>
              <a:t>実際にセールスコピーを書く方法が</a:t>
            </a:r>
          </a:p>
          <a:p>
            <a:pPr>
              <a:lnSpc>
                <a:spcPts val="4200"/>
              </a:lnSpc>
            </a:pPr>
            <a:r>
              <a:rPr lang="ja-JP" altLang="en-US" sz="2800" b="1" dirty="0">
                <a:latin typeface="ＭＳ 明朝" panose="02020609040205080304" pitchFamily="17" charset="-128"/>
                <a:ea typeface="ＭＳ 明朝" panose="02020609040205080304" pitchFamily="17" charset="-128"/>
              </a:rPr>
              <a:t>身につきます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実は、セールスコピーを「書く」と</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いうのは、小説や物語を書くのとは</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全く違います。</a:t>
            </a:r>
          </a:p>
          <a:p>
            <a:pPr>
              <a:lnSpc>
                <a:spcPts val="4200"/>
              </a:lnSpc>
            </a:pPr>
            <a:r>
              <a:rPr lang="ja-JP" altLang="en-US" sz="2800" b="1" dirty="0">
                <a:latin typeface="ＭＳ 明朝" panose="02020609040205080304" pitchFamily="17" charset="-128"/>
                <a:ea typeface="ＭＳ 明朝" panose="02020609040205080304" pitchFamily="17" charset="-128"/>
              </a:rPr>
              <a:t>セールスコピーを書くのには、ある</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パターンやテンプレートがあるのです。</a:t>
            </a:r>
            <a:endParaRPr lang="en-US" altLang="ja-JP" sz="2800" b="1" dirty="0">
              <a:latin typeface="ＭＳ 明朝" panose="02020609040205080304" pitchFamily="17" charset="-128"/>
              <a:ea typeface="ＭＳ 明朝" panose="02020609040205080304" pitchFamily="17" charset="-128"/>
            </a:endParaRPr>
          </a:p>
          <a:p>
            <a:pPr>
              <a:lnSpc>
                <a:spcPts val="4200"/>
              </a:lnSpc>
            </a:pPr>
            <a:endParaRPr lang="ja-JP" altLang="en-US"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それを使えば、書くのは早くなり、</a:t>
            </a:r>
          </a:p>
          <a:p>
            <a:pPr>
              <a:lnSpc>
                <a:spcPts val="4200"/>
              </a:lnSpc>
            </a:pPr>
            <a:r>
              <a:rPr lang="ja-JP" altLang="en-US" sz="2800" b="1" dirty="0">
                <a:latin typeface="ＭＳ 明朝" panose="02020609040205080304" pitchFamily="17" charset="-128"/>
                <a:ea typeface="ＭＳ 明朝" panose="02020609040205080304" pitchFamily="17" charset="-128"/>
              </a:rPr>
              <a:t>手間もかかりません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3493618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06817" y="1159821"/>
            <a:ext cx="6985183" cy="4401205"/>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第</a:t>
            </a:r>
            <a:r>
              <a:rPr lang="en-US" altLang="ja-JP" sz="2800" b="1" dirty="0">
                <a:latin typeface="ＭＳ 明朝" panose="02020609040205080304" pitchFamily="17" charset="-128"/>
                <a:ea typeface="ＭＳ 明朝" panose="02020609040205080304" pitchFamily="17" charset="-128"/>
              </a:rPr>
              <a:t>11</a:t>
            </a:r>
            <a:r>
              <a:rPr lang="ja-JP" altLang="en-US" sz="2800" b="1" dirty="0">
                <a:latin typeface="ＭＳ 明朝" panose="02020609040205080304" pitchFamily="17" charset="-128"/>
                <a:ea typeface="ＭＳ 明朝" panose="02020609040205080304" pitchFamily="17" charset="-128"/>
              </a:rPr>
              <a:t>章では、さいごの仕上げ、</a:t>
            </a:r>
          </a:p>
          <a:p>
            <a:pPr>
              <a:lnSpc>
                <a:spcPts val="4200"/>
              </a:lnSpc>
            </a:pPr>
            <a:r>
              <a:rPr lang="ja-JP" altLang="en-US" sz="2800" b="1" dirty="0">
                <a:latin typeface="ＭＳ 明朝" panose="02020609040205080304" pitchFamily="17" charset="-128"/>
                <a:ea typeface="ＭＳ 明朝" panose="02020609040205080304" pitchFamily="17" charset="-128"/>
              </a:rPr>
              <a:t>編集の方法が身につきます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セールスコピーの編集は、</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普通の文章の編集とは違います。</a:t>
            </a:r>
          </a:p>
          <a:p>
            <a:pPr>
              <a:lnSpc>
                <a:spcPts val="4200"/>
              </a:lnSpc>
            </a:pPr>
            <a:r>
              <a:rPr lang="ja-JP" altLang="en-US" sz="2800" b="1" dirty="0">
                <a:latin typeface="ＭＳ 明朝" panose="02020609040205080304" pitchFamily="17" charset="-128"/>
                <a:ea typeface="ＭＳ 明朝" panose="02020609040205080304" pitchFamily="17" charset="-128"/>
              </a:rPr>
              <a:t>大切なのは、セールスの力を</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強くするための特有のポイントを</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おさえることです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6687023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06817" y="351907"/>
            <a:ext cx="6985183" cy="6017032"/>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また、セールスコピーをクライアントに</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納品したり、実際にホームページに</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アップする前に「１４のチェックリスト」を使ってチェックしてください。</a:t>
            </a:r>
            <a:endParaRPr lang="en-US" altLang="ja-JP" sz="2800" b="1" dirty="0">
              <a:latin typeface="ＭＳ 明朝" panose="02020609040205080304" pitchFamily="17" charset="-128"/>
              <a:ea typeface="ＭＳ 明朝" panose="02020609040205080304" pitchFamily="17" charset="-128"/>
            </a:endParaRPr>
          </a:p>
          <a:p>
            <a:pPr>
              <a:lnSpc>
                <a:spcPts val="4200"/>
              </a:lnSpc>
            </a:pPr>
            <a:endParaRPr lang="ja-JP" altLang="en-US"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このチェックリストは、８年間の</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研究の末に作ったもので、</a:t>
            </a:r>
          </a:p>
          <a:p>
            <a:pPr>
              <a:lnSpc>
                <a:spcPts val="4200"/>
              </a:lnSpc>
            </a:pPr>
            <a:r>
              <a:rPr lang="ja-JP" altLang="en-US" sz="2800" b="1" dirty="0">
                <a:latin typeface="ＭＳ 明朝" panose="02020609040205080304" pitchFamily="17" charset="-128"/>
                <a:ea typeface="ＭＳ 明朝" panose="02020609040205080304" pitchFamily="17" charset="-128"/>
              </a:rPr>
              <a:t>これでチェックするだけでも、凡ミスを</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避けて、売れるポイントをおさえた</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セールスコピーを書くことが</a:t>
            </a: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できるようになるでしょう</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70881366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1501" y="689790"/>
            <a:ext cx="11122842" cy="5478423"/>
          </a:xfrm>
          <a:prstGeom prst="rect">
            <a:avLst/>
          </a:prstGeom>
          <a:noFill/>
        </p:spPr>
        <p:txBody>
          <a:bodyPr wrap="square" rtlCol="0" anchor="ctr">
            <a:spAutoFit/>
          </a:bodyPr>
          <a:lstStyle/>
          <a:p>
            <a:pPr>
              <a:lnSpc>
                <a:spcPts val="4200"/>
              </a:lnSpc>
            </a:pPr>
            <a:r>
              <a:rPr lang="ja-JP" altLang="en-US" sz="2800" b="1" dirty="0">
                <a:latin typeface="ＭＳ 明朝" panose="02020609040205080304" pitchFamily="17" charset="-128"/>
                <a:ea typeface="ＭＳ 明朝" panose="02020609040205080304" pitchFamily="17" charset="-128"/>
              </a:rPr>
              <a:t>この本を手に入れた米野さんは</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・セールスライティングとは一体どういうものなのか？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・セールスライティングを学べば、キャリアがどうかわるのか？</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・セールスライティングを学べば報酬はどうなるのか？</a:t>
            </a:r>
          </a:p>
          <a:p>
            <a:pPr>
              <a:lnSpc>
                <a:spcPts val="4200"/>
              </a:lnSpc>
            </a:pPr>
            <a:r>
              <a:rPr lang="ja-JP" altLang="en-US" sz="2800" b="1" dirty="0">
                <a:latin typeface="ＭＳ 明朝" panose="02020609040205080304" pitchFamily="17" charset="-128"/>
                <a:ea typeface="ＭＳ 明朝" panose="02020609040205080304" pitchFamily="17" charset="-128"/>
              </a:rPr>
              <a:t>それを知るには、この本だけでいいと思います。</a:t>
            </a:r>
          </a:p>
          <a:p>
            <a:pPr>
              <a:lnSpc>
                <a:spcPts val="4200"/>
              </a:lnSpc>
            </a:pPr>
            <a:r>
              <a:rPr lang="ja-JP" altLang="en-US" sz="2800" b="1" dirty="0">
                <a:latin typeface="ＭＳ 明朝" panose="02020609040205080304" pitchFamily="17" charset="-128"/>
                <a:ea typeface="ＭＳ 明朝" panose="02020609040205080304" pitchFamily="17" charset="-128"/>
              </a:rPr>
              <a:t>１冊で内容がまとまっているので、</a:t>
            </a:r>
          </a:p>
          <a:p>
            <a:pPr>
              <a:lnSpc>
                <a:spcPts val="4200"/>
              </a:lnSpc>
            </a:pPr>
            <a:r>
              <a:rPr lang="ja-JP" altLang="en-US" sz="2800" b="1" dirty="0">
                <a:latin typeface="ＭＳ 明朝" panose="02020609040205080304" pitchFamily="17" charset="-128"/>
                <a:ea typeface="ＭＳ 明朝" panose="02020609040205080304" pitchFamily="17" charset="-128"/>
              </a:rPr>
              <a:t>セールスライティングを効率よく学べると思います</a:t>
            </a:r>
            <a:r>
              <a:rPr lang="en-US" altLang="ja-JP" sz="2800" b="1" dirty="0">
                <a:latin typeface="ＭＳ 明朝" panose="02020609040205080304" pitchFamily="17" charset="-128"/>
                <a:ea typeface="ＭＳ 明朝" panose="02020609040205080304" pitchFamily="17" charset="-128"/>
              </a:rPr>
              <a:t>…</a:t>
            </a:r>
          </a:p>
          <a:p>
            <a:pPr>
              <a:lnSpc>
                <a:spcPts val="4200"/>
              </a:lnSpc>
            </a:pPr>
            <a:endParaRPr lang="en-US" altLang="ja-JP" sz="2800" b="1" dirty="0">
              <a:latin typeface="ＭＳ 明朝" panose="02020609040205080304" pitchFamily="17" charset="-128"/>
              <a:ea typeface="ＭＳ 明朝" panose="02020609040205080304" pitchFamily="17" charset="-128"/>
            </a:endParaRPr>
          </a:p>
          <a:p>
            <a:pPr>
              <a:lnSpc>
                <a:spcPts val="4200"/>
              </a:lnSpc>
            </a:pPr>
            <a:r>
              <a:rPr lang="ja-JP" altLang="en-US" sz="2800" b="1" dirty="0">
                <a:latin typeface="ＭＳ 明朝" panose="02020609040205080304" pitchFamily="17" charset="-128"/>
                <a:ea typeface="ＭＳ 明朝" panose="02020609040205080304" pitchFamily="17" charset="-128"/>
              </a:rPr>
              <a:t>と、言っています。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
        <p:nvSpPr>
          <p:cNvPr id="5" name="正方形/長方形 4"/>
          <p:cNvSpPr/>
          <p:nvPr/>
        </p:nvSpPr>
        <p:spPr>
          <a:xfrm>
            <a:off x="584383" y="1588771"/>
            <a:ext cx="11109960" cy="368046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400" dirty="0"/>
          </a:p>
        </p:txBody>
      </p:sp>
      <p:sp>
        <p:nvSpPr>
          <p:cNvPr id="6" name="テキスト ボックス 5"/>
          <p:cNvSpPr txBox="1"/>
          <p:nvPr/>
        </p:nvSpPr>
        <p:spPr>
          <a:xfrm>
            <a:off x="571501" y="1588771"/>
            <a:ext cx="11122842" cy="1120178"/>
          </a:xfrm>
          <a:prstGeom prst="rect">
            <a:avLst/>
          </a:prstGeom>
          <a:noFill/>
        </p:spPr>
        <p:txBody>
          <a:bodyPr wrap="square" rtlCol="0">
            <a:spAutoFit/>
          </a:bodyPr>
          <a:lstStyle/>
          <a:p>
            <a:pPr>
              <a:lnSpc>
                <a:spcPts val="4100"/>
              </a:lnSpc>
            </a:pPr>
            <a:r>
              <a:rPr lang="ja-JP" altLang="en-US" sz="2800" dirty="0">
                <a:latin typeface="メイリオ" panose="020B0604030504040204" pitchFamily="50" charset="-128"/>
                <a:ea typeface="メイリオ" panose="020B0604030504040204" pitchFamily="50" charset="-128"/>
              </a:rPr>
              <a:t>これまでに多くのセールスライティングに関する本を読んできましたが、間違いなく、私の中のトップ</a:t>
            </a:r>
            <a:r>
              <a:rPr lang="en-US" altLang="ja-JP" sz="2800" dirty="0">
                <a:latin typeface="メイリオ" panose="020B0604030504040204" pitchFamily="50" charset="-128"/>
                <a:ea typeface="メイリオ" panose="020B0604030504040204" pitchFamily="50" charset="-128"/>
              </a:rPr>
              <a:t>3</a:t>
            </a:r>
            <a:r>
              <a:rPr lang="ja-JP" altLang="en-US" sz="2800" dirty="0">
                <a:latin typeface="メイリオ" panose="020B0604030504040204" pitchFamily="50" charset="-128"/>
                <a:ea typeface="メイリオ" panose="020B0604030504040204" pitchFamily="50" charset="-128"/>
              </a:rPr>
              <a:t>に入る素晴らしい本です</a:t>
            </a:r>
            <a:r>
              <a:rPr lang="en-US" altLang="ja-JP" sz="2800" dirty="0">
                <a:latin typeface="メイリオ" panose="020B0604030504040204" pitchFamily="50" charset="-128"/>
                <a:ea typeface="メイリオ" panose="020B0604030504040204" pitchFamily="50" charset="-128"/>
              </a:rPr>
              <a:t>…</a:t>
            </a:r>
            <a:endParaRPr kumimoji="1" lang="ja-JP" altLang="en-US" sz="2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893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51728"/>
            <a:ext cx="11122926" cy="25545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それは、最初に言った、</a:t>
            </a:r>
          </a:p>
          <a:p>
            <a:pPr algn="ctr">
              <a:lnSpc>
                <a:spcPts val="4800"/>
              </a:lnSpc>
            </a:pPr>
            <a:r>
              <a:rPr lang="ja-JP" altLang="en-US" sz="2800" b="1" dirty="0">
                <a:latin typeface="ＭＳ 明朝" panose="02020609040205080304" pitchFamily="17" charset="-128"/>
                <a:ea typeface="ＭＳ 明朝" panose="02020609040205080304" pitchFamily="17" charset="-128"/>
              </a:rPr>
              <a:t>事業を経営する上で、</a:t>
            </a:r>
          </a:p>
          <a:p>
            <a:pPr algn="ctr">
              <a:lnSpc>
                <a:spcPts val="4800"/>
              </a:lnSpc>
            </a:pPr>
            <a:r>
              <a:rPr lang="ja-JP" altLang="en-US" sz="2800" b="1" dirty="0">
                <a:latin typeface="ＭＳ 明朝" panose="02020609040205080304" pitchFamily="17" charset="-128"/>
                <a:ea typeface="ＭＳ 明朝" panose="02020609040205080304" pitchFamily="17" charset="-128"/>
              </a:rPr>
              <a:t>あるいはビジネスを成功させる上で、</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やってはいけない間違い</a:t>
            </a:r>
            <a:r>
              <a:rPr lang="ja-JP" altLang="en-US" sz="2800" b="1" dirty="0">
                <a:latin typeface="ＭＳ 明朝" panose="02020609040205080304" pitchFamily="17" charset="-128"/>
                <a:ea typeface="ＭＳ 明朝" panose="02020609040205080304" pitchFamily="17" charset="-128"/>
              </a:rPr>
              <a:t>についての話です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85388799"/>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これが、</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「ウェブ・セールスライティング</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習得ハンドブック」の内容です</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9305870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69074" y="646302"/>
            <a:ext cx="11122926" cy="5016758"/>
          </a:xfrm>
          <a:prstGeom prst="rect">
            <a:avLst/>
          </a:prstGeom>
          <a:noFill/>
        </p:spPr>
        <p:txBody>
          <a:bodyPr wrap="square" rtlCol="0" anchor="ctr">
            <a:spAutoFit/>
          </a:bodyPr>
          <a:lstStyle/>
          <a:p>
            <a:pPr>
              <a:lnSpc>
                <a:spcPts val="4800"/>
              </a:lnSpc>
            </a:pPr>
            <a:r>
              <a:rPr lang="ja-JP" altLang="en-US" sz="2800" b="1" dirty="0">
                <a:latin typeface="ＭＳ 明朝" panose="02020609040205080304" pitchFamily="17" charset="-128"/>
                <a:ea typeface="ＭＳ 明朝" panose="02020609040205080304" pitchFamily="17" charset="-128"/>
              </a:rPr>
              <a:t>あなたがもし</a:t>
            </a:r>
            <a:r>
              <a:rPr lang="en-US" altLang="ja-JP" sz="2800" b="1" dirty="0">
                <a:latin typeface="ＭＳ 明朝" panose="02020609040205080304" pitchFamily="17" charset="-128"/>
                <a:ea typeface="ＭＳ 明朝" panose="02020609040205080304" pitchFamily="17" charset="-128"/>
              </a:rPr>
              <a:t>…</a:t>
            </a:r>
          </a:p>
          <a:p>
            <a:pPr>
              <a:lnSpc>
                <a:spcPts val="4800"/>
              </a:lnSpc>
            </a:pPr>
            <a:endParaRPr lang="en-US" altLang="ja-JP" sz="2800" b="1" dirty="0">
              <a:latin typeface="ＭＳ 明朝" panose="02020609040205080304" pitchFamily="17" charset="-128"/>
              <a:ea typeface="ＭＳ 明朝" panose="02020609040205080304" pitchFamily="17" charset="-128"/>
            </a:endParaRPr>
          </a:p>
          <a:p>
            <a:pPr>
              <a:lnSpc>
                <a:spcPts val="4800"/>
              </a:lnSpc>
            </a:pPr>
            <a:r>
              <a:rPr lang="ja-JP" altLang="en-US" sz="2800" b="1" dirty="0">
                <a:latin typeface="ＭＳ 明朝" panose="02020609040205080304" pitchFamily="17" charset="-128"/>
                <a:ea typeface="ＭＳ 明朝" panose="02020609040205080304" pitchFamily="17" charset="-128"/>
              </a:rPr>
              <a:t>・会社員としての将来には閉塞感がある</a:t>
            </a:r>
            <a:r>
              <a:rPr lang="en-US" altLang="ja-JP" sz="2800" b="1" dirty="0">
                <a:latin typeface="ＭＳ 明朝" panose="02020609040205080304" pitchFamily="17" charset="-128"/>
                <a:ea typeface="ＭＳ 明朝" panose="02020609040205080304" pitchFamily="17" charset="-128"/>
              </a:rPr>
              <a:t>…</a:t>
            </a:r>
          </a:p>
          <a:p>
            <a:pPr>
              <a:lnSpc>
                <a:spcPts val="4800"/>
              </a:lnSpc>
            </a:pPr>
            <a:endParaRPr lang="en-US" altLang="ja-JP" sz="2800" b="1" dirty="0">
              <a:latin typeface="ＭＳ 明朝" panose="02020609040205080304" pitchFamily="17" charset="-128"/>
              <a:ea typeface="ＭＳ 明朝" panose="02020609040205080304" pitchFamily="17" charset="-128"/>
            </a:endParaRPr>
          </a:p>
          <a:p>
            <a:pPr>
              <a:lnSpc>
                <a:spcPts val="4800"/>
              </a:lnSpc>
            </a:pPr>
            <a:r>
              <a:rPr lang="ja-JP" altLang="en-US" sz="2800" b="1" dirty="0">
                <a:latin typeface="ＭＳ 明朝" panose="02020609040205080304" pitchFamily="17" charset="-128"/>
                <a:ea typeface="ＭＳ 明朝" panose="02020609040205080304" pitchFamily="17" charset="-128"/>
              </a:rPr>
              <a:t>・今のままでは自分が望む収入や</a:t>
            </a:r>
          </a:p>
          <a:p>
            <a:pPr>
              <a:lnSpc>
                <a:spcPts val="4800"/>
              </a:lnSpc>
            </a:pPr>
            <a:r>
              <a:rPr lang="ja-JP" altLang="en-US" sz="2800" b="1" dirty="0">
                <a:latin typeface="ＭＳ 明朝" panose="02020609040205080304" pitchFamily="17" charset="-128"/>
                <a:ea typeface="ＭＳ 明朝" panose="02020609040205080304" pitchFamily="17" charset="-128"/>
              </a:rPr>
              <a:t>自由な時間を手に入れることができない</a:t>
            </a:r>
            <a:r>
              <a:rPr lang="en-US" altLang="ja-JP" sz="2800" b="1" dirty="0">
                <a:latin typeface="ＭＳ 明朝" panose="02020609040205080304" pitchFamily="17" charset="-128"/>
                <a:ea typeface="ＭＳ 明朝" panose="02020609040205080304" pitchFamily="17" charset="-128"/>
              </a:rPr>
              <a:t>…</a:t>
            </a:r>
          </a:p>
          <a:p>
            <a:pPr>
              <a:lnSpc>
                <a:spcPts val="4800"/>
              </a:lnSpc>
            </a:pPr>
            <a:endParaRPr lang="en-US" altLang="ja-JP" sz="2800" b="1" dirty="0">
              <a:latin typeface="ＭＳ 明朝" panose="02020609040205080304" pitchFamily="17" charset="-128"/>
              <a:ea typeface="ＭＳ 明朝" panose="02020609040205080304" pitchFamily="17" charset="-128"/>
            </a:endParaRPr>
          </a:p>
          <a:p>
            <a:pPr>
              <a:lnSpc>
                <a:spcPts val="4800"/>
              </a:lnSpc>
            </a:pPr>
            <a:r>
              <a:rPr lang="ja-JP" altLang="en-US" sz="2800" b="1" dirty="0">
                <a:latin typeface="ＭＳ 明朝" panose="02020609040205080304" pitchFamily="17" charset="-128"/>
                <a:ea typeface="ＭＳ 明朝" panose="02020609040205080304" pitchFamily="17" charset="-128"/>
              </a:rPr>
              <a:t>と、思っていて</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8584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fade">
                                      <p:cBhvr>
                                        <p:cTn id="20" dur="500"/>
                                        <p:tgtEl>
                                          <p:spTgt spid="2">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セールスコピーのスキル・技術を手に入れたい</a:t>
            </a:r>
          </a:p>
          <a:p>
            <a:pPr algn="ctr">
              <a:lnSpc>
                <a:spcPts val="4800"/>
              </a:lnSpc>
            </a:pPr>
            <a:r>
              <a:rPr lang="ja-JP" altLang="en-US" sz="2800" b="1" dirty="0">
                <a:latin typeface="ＭＳ 明朝" panose="02020609040205080304" pitchFamily="17" charset="-128"/>
                <a:ea typeface="ＭＳ 明朝" panose="02020609040205080304" pitchFamily="17" charset="-128"/>
              </a:rPr>
              <a:t>と思っているなら</a:t>
            </a:r>
            <a:r>
              <a:rPr lang="en-US" altLang="ja-JP"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この本を試してみてください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98564729"/>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582822"/>
            <a:ext cx="11122926" cy="369235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でも、もしかするとあなたは、</a:t>
            </a:r>
          </a:p>
          <a:p>
            <a:pPr algn="ctr">
              <a:lnSpc>
                <a:spcPts val="4800"/>
              </a:lnSpc>
            </a:pPr>
            <a:r>
              <a:rPr lang="ja-JP" altLang="en-US" sz="2800" b="1" dirty="0">
                <a:latin typeface="ＭＳ 明朝" panose="02020609040205080304" pitchFamily="17" charset="-128"/>
                <a:ea typeface="ＭＳ 明朝" panose="02020609040205080304" pitchFamily="17" charset="-128"/>
              </a:rPr>
              <a:t>このセールスコピーのスキルを</a:t>
            </a:r>
          </a:p>
          <a:p>
            <a:pPr algn="ctr">
              <a:lnSpc>
                <a:spcPts val="4800"/>
              </a:lnSpc>
            </a:pPr>
            <a:r>
              <a:rPr lang="ja-JP" altLang="en-US" sz="2800" b="1" dirty="0">
                <a:latin typeface="ＭＳ 明朝" panose="02020609040205080304" pitchFamily="17" charset="-128"/>
                <a:ea typeface="ＭＳ 明朝" panose="02020609040205080304" pitchFamily="17" charset="-128"/>
              </a:rPr>
              <a:t>みんなが手に入れてしまったら、</a:t>
            </a:r>
          </a:p>
          <a:p>
            <a:pPr algn="ctr">
              <a:lnSpc>
                <a:spcPts val="4800"/>
              </a:lnSpc>
            </a:pPr>
            <a:r>
              <a:rPr lang="ja-JP" altLang="en-US" sz="2800" b="1" dirty="0">
                <a:latin typeface="ＭＳ 明朝" panose="02020609040205080304" pitchFamily="17" charset="-128"/>
                <a:ea typeface="ＭＳ 明朝" panose="02020609040205080304" pitchFamily="17" charset="-128"/>
              </a:rPr>
              <a:t>効果がなくなるのではないか？</a:t>
            </a:r>
          </a:p>
          <a:p>
            <a:pPr algn="ctr">
              <a:lnSpc>
                <a:spcPts val="4800"/>
              </a:lnSpc>
            </a:pPr>
            <a:r>
              <a:rPr lang="ja-JP" altLang="en-US" sz="2800" b="1" dirty="0">
                <a:latin typeface="ＭＳ 明朝" panose="02020609040205080304" pitchFamily="17" charset="-128"/>
                <a:ea typeface="ＭＳ 明朝" panose="02020609040205080304" pitchFamily="17" charset="-128"/>
              </a:rPr>
              <a:t>と不安に思っているかもしれません。</a:t>
            </a:r>
          </a:p>
          <a:p>
            <a:pPr algn="ctr">
              <a:lnSpc>
                <a:spcPts val="4800"/>
              </a:lnSpc>
            </a:pPr>
            <a:r>
              <a:rPr lang="ja-JP" altLang="en-US" sz="2800" b="1" dirty="0">
                <a:latin typeface="ＭＳ 明朝" panose="02020609040205080304" pitchFamily="17" charset="-128"/>
                <a:ea typeface="ＭＳ 明朝" panose="02020609040205080304" pitchFamily="17" charset="-128"/>
              </a:rPr>
              <a:t>ですが</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091276151"/>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8"/>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インターネットが出現したことにより、今、</a:t>
            </a:r>
          </a:p>
          <a:p>
            <a:pPr algn="ctr">
              <a:lnSpc>
                <a:spcPts val="4800"/>
              </a:lnSpc>
            </a:pPr>
            <a:r>
              <a:rPr lang="ja-JP" altLang="en-US" sz="2800" b="1" dirty="0">
                <a:latin typeface="ＭＳ 明朝" panose="02020609040205080304" pitchFamily="17" charset="-128"/>
                <a:ea typeface="ＭＳ 明朝" panose="02020609040205080304" pitchFamily="17" charset="-128"/>
              </a:rPr>
              <a:t>需要と供給のバランスが</a:t>
            </a:r>
          </a:p>
          <a:p>
            <a:pPr algn="ctr">
              <a:lnSpc>
                <a:spcPts val="4800"/>
              </a:lnSpc>
            </a:pPr>
            <a:r>
              <a:rPr lang="ja-JP" altLang="en-US" sz="2800" b="1" dirty="0">
                <a:latin typeface="ＭＳ 明朝" panose="02020609040205080304" pitchFamily="17" charset="-128"/>
                <a:ea typeface="ＭＳ 明朝" panose="02020609040205080304" pitchFamily="17" charset="-128"/>
              </a:rPr>
              <a:t>大きく崩れています。</a:t>
            </a:r>
          </a:p>
          <a:p>
            <a:pPr algn="ctr">
              <a:lnSpc>
                <a:spcPts val="4800"/>
              </a:lnSpc>
            </a:pPr>
            <a:r>
              <a:rPr lang="ja-JP" altLang="en-US" sz="2800" b="1" dirty="0">
                <a:latin typeface="ＭＳ 明朝" panose="02020609040205080304" pitchFamily="17" charset="-128"/>
                <a:ea typeface="ＭＳ 明朝" panose="02020609040205080304" pitchFamily="17" charset="-128"/>
              </a:rPr>
              <a:t>その状況が</a:t>
            </a:r>
            <a:r>
              <a:rPr lang="en-US" altLang="ja-JP" sz="2800" b="1" dirty="0">
                <a:latin typeface="ＭＳ 明朝" panose="02020609040205080304" pitchFamily="17" charset="-128"/>
                <a:ea typeface="ＭＳ 明朝" panose="02020609040205080304" pitchFamily="17" charset="-128"/>
              </a:rPr>
              <a:t>3</a:t>
            </a:r>
            <a:r>
              <a:rPr lang="ja-JP" altLang="en-US" sz="2800" b="1" dirty="0">
                <a:latin typeface="ＭＳ 明朝" panose="02020609040205080304" pitchFamily="17" charset="-128"/>
                <a:ea typeface="ＭＳ 明朝" panose="02020609040205080304" pitchFamily="17" charset="-128"/>
              </a:rPr>
              <a:t>年、</a:t>
            </a:r>
            <a:r>
              <a:rPr lang="en-US" altLang="ja-JP" sz="2800" b="1" dirty="0">
                <a:latin typeface="ＭＳ 明朝" panose="02020609040205080304" pitchFamily="17" charset="-128"/>
                <a:ea typeface="ＭＳ 明朝" panose="02020609040205080304" pitchFamily="17" charset="-128"/>
              </a:rPr>
              <a:t>5</a:t>
            </a:r>
            <a:r>
              <a:rPr lang="ja-JP" altLang="en-US" sz="2800" b="1" dirty="0">
                <a:latin typeface="ＭＳ 明朝" panose="02020609040205080304" pitchFamily="17" charset="-128"/>
                <a:ea typeface="ＭＳ 明朝" panose="02020609040205080304" pitchFamily="17" charset="-128"/>
              </a:rPr>
              <a:t>年の間に</a:t>
            </a:r>
          </a:p>
          <a:p>
            <a:pPr algn="ctr">
              <a:lnSpc>
                <a:spcPts val="4800"/>
              </a:lnSpc>
            </a:pPr>
            <a:r>
              <a:rPr lang="ja-JP" altLang="en-US" sz="2800" b="1" dirty="0">
                <a:latin typeface="ＭＳ 明朝" panose="02020609040205080304" pitchFamily="17" charset="-128"/>
                <a:ea typeface="ＭＳ 明朝" panose="02020609040205080304" pitchFamily="17" charset="-128"/>
              </a:rPr>
              <a:t>変わるなんてことはありません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9662290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8"/>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しかも、</a:t>
            </a:r>
          </a:p>
          <a:p>
            <a:pPr algn="ctr">
              <a:lnSpc>
                <a:spcPts val="4800"/>
              </a:lnSpc>
            </a:pPr>
            <a:r>
              <a:rPr lang="ja-JP" altLang="en-US" sz="2800" b="1" dirty="0">
                <a:latin typeface="ＭＳ 明朝" panose="02020609040205080304" pitchFamily="17" charset="-128"/>
                <a:ea typeface="ＭＳ 明朝" panose="02020609040205080304" pitchFamily="17" charset="-128"/>
              </a:rPr>
              <a:t>このプレゼンテーションを聞いて、</a:t>
            </a:r>
          </a:p>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セールスコピーのことを知ったとしても、</a:t>
            </a:r>
          </a:p>
          <a:p>
            <a:pPr algn="ctr">
              <a:lnSpc>
                <a:spcPts val="4800"/>
              </a:lnSpc>
            </a:pPr>
            <a:r>
              <a:rPr lang="ja-JP" altLang="en-US" sz="2800" b="1" dirty="0">
                <a:latin typeface="ＭＳ 明朝" panose="02020609040205080304" pitchFamily="17" charset="-128"/>
                <a:ea typeface="ＭＳ 明朝" panose="02020609040205080304" pitchFamily="17" charset="-128"/>
              </a:rPr>
              <a:t>ほとんどの人は</a:t>
            </a:r>
          </a:p>
          <a:p>
            <a:pPr algn="ctr">
              <a:lnSpc>
                <a:spcPts val="4800"/>
              </a:lnSpc>
            </a:pPr>
            <a:r>
              <a:rPr lang="ja-JP" altLang="en-US" sz="2800" b="1" dirty="0">
                <a:latin typeface="ＭＳ 明朝" panose="02020609040205080304" pitchFamily="17" charset="-128"/>
                <a:ea typeface="ＭＳ 明朝" panose="02020609040205080304" pitchFamily="17" charset="-128"/>
              </a:rPr>
              <a:t>なにもしないのが現実です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0399379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これを聞いて実践することができるのは、</a:t>
            </a:r>
          </a:p>
          <a:p>
            <a:pPr algn="ctr">
              <a:lnSpc>
                <a:spcPts val="4800"/>
              </a:lnSpc>
            </a:pPr>
            <a:r>
              <a:rPr lang="ja-JP" altLang="en-US" sz="2800" b="1" dirty="0">
                <a:latin typeface="ＭＳ 明朝" panose="02020609040205080304" pitchFamily="17" charset="-128"/>
                <a:ea typeface="ＭＳ 明朝" panose="02020609040205080304" pitchFamily="17" charset="-128"/>
              </a:rPr>
              <a:t>チャンスを掴む行動力を持った、</a:t>
            </a:r>
          </a:p>
          <a:p>
            <a:pPr algn="ctr">
              <a:lnSpc>
                <a:spcPts val="4800"/>
              </a:lnSpc>
            </a:pPr>
            <a:r>
              <a:rPr lang="ja-JP" altLang="en-US" sz="2800" b="1" dirty="0">
                <a:latin typeface="ＭＳ 明朝" panose="02020609040205080304" pitchFamily="17" charset="-128"/>
                <a:ea typeface="ＭＳ 明朝" panose="02020609040205080304" pitchFamily="17" charset="-128"/>
              </a:rPr>
              <a:t>ごく一部の限られた人だけなのです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39133001"/>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8"/>
            <a:ext cx="11122926" cy="3076804"/>
          </a:xfrm>
          <a:prstGeom prst="rect">
            <a:avLst/>
          </a:prstGeom>
          <a:noFill/>
        </p:spPr>
        <p:txBody>
          <a:bodyPr wrap="square" rtlCol="0" anchor="ctr">
            <a:spAutoFit/>
          </a:bodyPr>
          <a:lstStyle/>
          <a:p>
            <a:pPr algn="ctr">
              <a:lnSpc>
                <a:spcPts val="4800"/>
              </a:lnSpc>
            </a:pPr>
            <a:r>
              <a:rPr lang="ja-JP" altLang="en-US" sz="2800" b="1" dirty="0" err="1">
                <a:latin typeface="ＭＳ 明朝" panose="02020609040205080304" pitchFamily="17" charset="-128"/>
                <a:ea typeface="ＭＳ 明朝" panose="02020609040205080304" pitchFamily="17" charset="-128"/>
              </a:rPr>
              <a:t>ですの</a:t>
            </a:r>
            <a:r>
              <a:rPr lang="ja-JP" altLang="en-US" sz="2800" b="1" dirty="0">
                <a:latin typeface="ＭＳ 明朝" panose="02020609040205080304" pitchFamily="17" charset="-128"/>
                <a:ea typeface="ＭＳ 明朝" panose="02020609040205080304" pitchFamily="17" charset="-128"/>
              </a:rPr>
              <a:t>で、</a:t>
            </a:r>
          </a:p>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セールスコピーのことを</a:t>
            </a:r>
          </a:p>
          <a:p>
            <a:pPr algn="ctr">
              <a:lnSpc>
                <a:spcPts val="4800"/>
              </a:lnSpc>
            </a:pPr>
            <a:r>
              <a:rPr lang="ja-JP" altLang="en-US" sz="2800" b="1" dirty="0">
                <a:latin typeface="ＭＳ 明朝" panose="02020609040205080304" pitchFamily="17" charset="-128"/>
                <a:ea typeface="ＭＳ 明朝" panose="02020609040205080304" pitchFamily="17" charset="-128"/>
              </a:rPr>
              <a:t>みんなが知ってしまったら、</a:t>
            </a:r>
          </a:p>
          <a:p>
            <a:pPr algn="ctr">
              <a:lnSpc>
                <a:spcPts val="4800"/>
              </a:lnSpc>
            </a:pPr>
            <a:r>
              <a:rPr lang="ja-JP" altLang="en-US" sz="2800" b="1" dirty="0">
                <a:latin typeface="ＭＳ 明朝" panose="02020609040205080304" pitchFamily="17" charset="-128"/>
                <a:ea typeface="ＭＳ 明朝" panose="02020609040205080304" pitchFamily="17" charset="-128"/>
              </a:rPr>
              <a:t>効果がなくなるのでは？</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という心配はいりません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9852494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a:t>
            </a:r>
          </a:p>
          <a:p>
            <a:pPr algn="ctr">
              <a:lnSpc>
                <a:spcPts val="4800"/>
              </a:lnSpc>
            </a:pPr>
            <a:r>
              <a:rPr lang="ja-JP" altLang="en-US" sz="2800" b="1" dirty="0">
                <a:latin typeface="ＭＳ 明朝" panose="02020609040205080304" pitchFamily="17" charset="-128"/>
                <a:ea typeface="ＭＳ 明朝" panose="02020609040205080304" pitchFamily="17" charset="-128"/>
              </a:rPr>
              <a:t>「ウェブ・セールスライティング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習得ハンドブック」は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8792771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0857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僕が出版した</a:t>
            </a:r>
          </a:p>
          <a:p>
            <a:pPr algn="ctr">
              <a:lnSpc>
                <a:spcPts val="4800"/>
              </a:lnSpc>
            </a:pPr>
            <a:r>
              <a:rPr lang="ja-JP" altLang="en-US" sz="2800" b="1" dirty="0">
                <a:latin typeface="ＭＳ 明朝" panose="02020609040205080304" pitchFamily="17" charset="-128"/>
                <a:ea typeface="ＭＳ 明朝" panose="02020609040205080304" pitchFamily="17" charset="-128"/>
              </a:rPr>
              <a:t>セールスライティングについての</a:t>
            </a:r>
          </a:p>
          <a:p>
            <a:pPr algn="ctr">
              <a:lnSpc>
                <a:spcPts val="4800"/>
              </a:lnSpc>
            </a:pPr>
            <a:r>
              <a:rPr lang="ja-JP" altLang="en-US" sz="2800" b="1" dirty="0">
                <a:latin typeface="ＭＳ 明朝" panose="02020609040205080304" pitchFamily="17" charset="-128"/>
                <a:ea typeface="ＭＳ 明朝" panose="02020609040205080304" pitchFamily="17" charset="-128"/>
              </a:rPr>
              <a:t>最新刊です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95457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08577" y="417060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でもこの話は多くの人にとって、</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ちょっと厳しく残酷な現実</a:t>
            </a:r>
            <a:r>
              <a:rPr lang="ja-JP" altLang="en-US" sz="2800" b="1" dirty="0">
                <a:latin typeface="ＭＳ 明朝" panose="02020609040205080304" pitchFamily="17" charset="-128"/>
                <a:ea typeface="ＭＳ 明朝" panose="02020609040205080304" pitchFamily="17" charset="-128"/>
              </a:rPr>
              <a:t>でもあります</a:t>
            </a:r>
            <a:r>
              <a:rPr lang="en-US" altLang="ja-JP"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err="1">
                <a:latin typeface="ＭＳ 明朝" panose="02020609040205080304" pitchFamily="17" charset="-128"/>
                <a:ea typeface="ＭＳ 明朝" panose="02020609040205080304" pitchFamily="17" charset="-128"/>
              </a:rPr>
              <a:t>なの</a:t>
            </a:r>
            <a:r>
              <a:rPr lang="ja-JP" altLang="en-US" sz="2800" b="1" dirty="0">
                <a:latin typeface="ＭＳ 明朝" panose="02020609040205080304" pitchFamily="17" charset="-128"/>
                <a:ea typeface="ＭＳ 明朝" panose="02020609040205080304" pitchFamily="17" charset="-128"/>
              </a:rPr>
              <a:t>で</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55675521"/>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7137" y="505006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なので、なるべく多くの人に</a:t>
            </a:r>
          </a:p>
          <a:p>
            <a:pPr algn="ctr">
              <a:lnSpc>
                <a:spcPts val="4800"/>
              </a:lnSpc>
            </a:pPr>
            <a:r>
              <a:rPr lang="ja-JP" altLang="en-US" sz="2800" b="1" dirty="0">
                <a:latin typeface="ＭＳ 明朝" panose="02020609040205080304" pitchFamily="17" charset="-128"/>
                <a:ea typeface="ＭＳ 明朝" panose="02020609040205080304" pitchFamily="17" charset="-128"/>
              </a:rPr>
              <a:t>読んでほしいと思っています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4339525"/>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1417" y="505006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ですので、あなたには、</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特別な提案</a:t>
            </a:r>
            <a:r>
              <a:rPr lang="ja-JP" altLang="en-US" sz="2800" b="1" dirty="0">
                <a:latin typeface="ＭＳ 明朝" panose="02020609040205080304" pitchFamily="17" charset="-128"/>
                <a:ea typeface="ＭＳ 明朝" panose="02020609040205080304" pitchFamily="17" charset="-128"/>
              </a:rPr>
              <a:t>をしたいと思います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7963729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「ウェブ・セールスライティング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習得ハンドブック」の価格は</a:t>
            </a:r>
          </a:p>
          <a:p>
            <a:pPr algn="ctr">
              <a:lnSpc>
                <a:spcPts val="4800"/>
              </a:lnSpc>
            </a:pPr>
            <a:r>
              <a:rPr lang="en-US" altLang="ja-JP" sz="2800" b="1" dirty="0">
                <a:latin typeface="ＭＳ 明朝" panose="02020609040205080304" pitchFamily="17" charset="-128"/>
                <a:ea typeface="ＭＳ 明朝" panose="02020609040205080304" pitchFamily="17" charset="-128"/>
              </a:rPr>
              <a:t>3,980</a:t>
            </a:r>
            <a:r>
              <a:rPr lang="ja-JP" altLang="en-US" sz="2800" b="1" dirty="0">
                <a:latin typeface="ＭＳ 明朝" panose="02020609040205080304" pitchFamily="17" charset="-128"/>
                <a:ea typeface="ＭＳ 明朝" panose="02020609040205080304" pitchFamily="17" charset="-128"/>
              </a:rPr>
              <a:t>円（税抜）ですが</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82378594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5050068"/>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このビデオを見てくれているあなたへの</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特別割引</a:t>
            </a:r>
            <a:r>
              <a:rPr lang="ja-JP" altLang="en-US" sz="2800" b="1" dirty="0">
                <a:latin typeface="ＭＳ 明朝" panose="02020609040205080304" pitchFamily="17" charset="-128"/>
                <a:ea typeface="ＭＳ 明朝" panose="02020609040205080304" pitchFamily="17" charset="-128"/>
              </a:rPr>
              <a:t>として</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98780238"/>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141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本の価格を</a:t>
            </a:r>
            <a:r>
              <a:rPr lang="en-US" altLang="ja-JP" sz="2800" b="1" dirty="0">
                <a:latin typeface="ＭＳ 明朝" panose="02020609040205080304" pitchFamily="17" charset="-128"/>
                <a:ea typeface="ＭＳ 明朝" panose="02020609040205080304" pitchFamily="17" charset="-128"/>
              </a:rPr>
              <a:t>3,980</a:t>
            </a:r>
            <a:r>
              <a:rPr lang="ja-JP" altLang="en-US" sz="2800" b="1" dirty="0">
                <a:latin typeface="ＭＳ 明朝" panose="02020609040205080304" pitchFamily="17" charset="-128"/>
                <a:ea typeface="ＭＳ 明朝" panose="02020609040205080304" pitchFamily="17" charset="-128"/>
              </a:rPr>
              <a:t>円（税抜）から</a:t>
            </a:r>
          </a:p>
          <a:p>
            <a:pPr algn="ctr">
              <a:lnSpc>
                <a:spcPts val="4800"/>
              </a:lnSpc>
            </a:pPr>
            <a:r>
              <a:rPr lang="en-US" altLang="ja-JP" sz="2800" b="1" dirty="0">
                <a:solidFill>
                  <a:srgbClr val="C00000"/>
                </a:solidFill>
                <a:latin typeface="ＭＳ 明朝" panose="02020609040205080304" pitchFamily="17" charset="-128"/>
                <a:ea typeface="ＭＳ 明朝" panose="02020609040205080304" pitchFamily="17" charset="-128"/>
              </a:rPr>
              <a:t>1,000</a:t>
            </a:r>
            <a:r>
              <a:rPr lang="ja-JP" altLang="en-US" sz="2800" b="1" dirty="0">
                <a:solidFill>
                  <a:srgbClr val="C00000"/>
                </a:solidFill>
                <a:latin typeface="ＭＳ 明朝" panose="02020609040205080304" pitchFamily="17" charset="-128"/>
                <a:ea typeface="ＭＳ 明朝" panose="02020609040205080304" pitchFamily="17" charset="-128"/>
              </a:rPr>
              <a:t>円オフの</a:t>
            </a:r>
            <a:r>
              <a:rPr lang="en-US" altLang="ja-JP" sz="2800" b="1" dirty="0">
                <a:solidFill>
                  <a:srgbClr val="C00000"/>
                </a:solidFill>
                <a:latin typeface="ＭＳ 明朝" panose="02020609040205080304" pitchFamily="17" charset="-128"/>
                <a:ea typeface="ＭＳ 明朝" panose="02020609040205080304" pitchFamily="17" charset="-128"/>
              </a:rPr>
              <a:t>2,980</a:t>
            </a:r>
            <a:r>
              <a:rPr lang="ja-JP" altLang="en-US" sz="2800" b="1" dirty="0">
                <a:solidFill>
                  <a:srgbClr val="C00000"/>
                </a:solidFill>
                <a:latin typeface="ＭＳ 明朝" panose="02020609040205080304" pitchFamily="17" charset="-128"/>
                <a:ea typeface="ＭＳ 明朝" panose="02020609040205080304" pitchFamily="17" charset="-128"/>
              </a:rPr>
              <a:t>円（税抜）</a:t>
            </a:r>
            <a:r>
              <a:rPr lang="ja-JP" altLang="en-US" sz="2800" b="1" dirty="0">
                <a:latin typeface="ＭＳ 明朝" panose="02020609040205080304" pitchFamily="17" charset="-128"/>
                <a:ea typeface="ＭＳ 明朝" panose="02020609040205080304" pitchFamily="17" charset="-128"/>
              </a:rPr>
              <a:t>で</a:t>
            </a:r>
          </a:p>
          <a:p>
            <a:pPr algn="ctr">
              <a:lnSpc>
                <a:spcPts val="4800"/>
              </a:lnSpc>
            </a:pPr>
            <a:r>
              <a:rPr lang="ja-JP" altLang="en-US" sz="2800" b="1" dirty="0">
                <a:latin typeface="ＭＳ 明朝" panose="02020609040205080304" pitchFamily="17" charset="-128"/>
                <a:ea typeface="ＭＳ 明朝" panose="02020609040205080304" pitchFamily="17" charset="-128"/>
              </a:rPr>
              <a:t>手に入れられるようにします。しかも</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94970196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8"/>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万が一、この本を取り寄せてみて</a:t>
            </a:r>
            <a:r>
              <a:rPr lang="en-US" altLang="ja-JP"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「セールスコピーは自分に向いていない」</a:t>
            </a:r>
          </a:p>
          <a:p>
            <a:pPr algn="ctr">
              <a:lnSpc>
                <a:spcPts val="4800"/>
              </a:lnSpc>
            </a:pPr>
            <a:r>
              <a:rPr lang="ja-JP" altLang="en-US" sz="2800" b="1" dirty="0">
                <a:latin typeface="ＭＳ 明朝" panose="02020609040205080304" pitchFamily="17" charset="-128"/>
                <a:ea typeface="ＭＳ 明朝" panose="02020609040205080304" pitchFamily="17" charset="-128"/>
              </a:rPr>
              <a:t>「内容が気に入らない」</a:t>
            </a:r>
          </a:p>
          <a:p>
            <a:pPr algn="ctr">
              <a:lnSpc>
                <a:spcPts val="4800"/>
              </a:lnSpc>
            </a:pPr>
            <a:r>
              <a:rPr lang="ja-JP" altLang="en-US" sz="2800" b="1" dirty="0">
                <a:latin typeface="ＭＳ 明朝" panose="02020609040205080304" pitchFamily="17" charset="-128"/>
                <a:ea typeface="ＭＳ 明朝" panose="02020609040205080304" pitchFamily="17" charset="-128"/>
              </a:rPr>
              <a:t>「読む時間がない」など・・・</a:t>
            </a:r>
          </a:p>
          <a:p>
            <a:pPr algn="ctr">
              <a:lnSpc>
                <a:spcPts val="4800"/>
              </a:lnSpc>
            </a:pPr>
            <a:r>
              <a:rPr lang="ja-JP" altLang="en-US" sz="2800" b="1" dirty="0">
                <a:latin typeface="ＭＳ 明朝" panose="02020609040205080304" pitchFamily="17" charset="-128"/>
                <a:ea typeface="ＭＳ 明朝" panose="02020609040205080304" pitchFamily="17" charset="-128"/>
              </a:rPr>
              <a:t>理由はなんでも構いませんが</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99393133"/>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228398"/>
            <a:ext cx="11122926" cy="440120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この本の申込から</a:t>
            </a:r>
            <a:r>
              <a:rPr lang="en-US" altLang="ja-JP" sz="2800" b="1" dirty="0">
                <a:solidFill>
                  <a:srgbClr val="C00000"/>
                </a:solidFill>
                <a:latin typeface="ＭＳ 明朝" panose="02020609040205080304" pitchFamily="17" charset="-128"/>
                <a:ea typeface="ＭＳ 明朝" panose="02020609040205080304" pitchFamily="17" charset="-128"/>
              </a:rPr>
              <a:t>30</a:t>
            </a:r>
            <a:r>
              <a:rPr lang="ja-JP" altLang="en-US" sz="2800" b="1" dirty="0">
                <a:solidFill>
                  <a:srgbClr val="C00000"/>
                </a:solidFill>
                <a:latin typeface="ＭＳ 明朝" panose="02020609040205080304" pitchFamily="17" charset="-128"/>
                <a:ea typeface="ＭＳ 明朝" panose="02020609040205080304" pitchFamily="17" charset="-128"/>
              </a:rPr>
              <a:t>日以内</a:t>
            </a:r>
            <a:r>
              <a:rPr lang="ja-JP" altLang="en-US" sz="2800" b="1" dirty="0">
                <a:latin typeface="ＭＳ 明朝" panose="02020609040205080304" pitchFamily="17" charset="-128"/>
                <a:ea typeface="ＭＳ 明朝" panose="02020609040205080304" pitchFamily="17" charset="-128"/>
              </a:rPr>
              <a:t>に、</a:t>
            </a:r>
          </a:p>
          <a:p>
            <a:pPr algn="ctr">
              <a:lnSpc>
                <a:spcPts val="4800"/>
              </a:lnSpc>
            </a:pPr>
            <a:r>
              <a:rPr lang="ja-JP" altLang="en-US" sz="2800" b="1" dirty="0">
                <a:latin typeface="ＭＳ 明朝" panose="02020609040205080304" pitchFamily="17" charset="-128"/>
                <a:ea typeface="ＭＳ 明朝" panose="02020609040205080304" pitchFamily="17" charset="-128"/>
              </a:rPr>
              <a:t>僕のところへ送り返してくれれば、</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本の代金を全額返金します。</a:t>
            </a:r>
            <a:endParaRPr lang="en-US" altLang="ja-JP" sz="2800" b="1" dirty="0">
              <a:solidFill>
                <a:srgbClr val="C00000"/>
              </a:solidFill>
              <a:latin typeface="ＭＳ 明朝" panose="02020609040205080304" pitchFamily="17" charset="-128"/>
              <a:ea typeface="ＭＳ 明朝" panose="02020609040205080304" pitchFamily="17" charset="-128"/>
            </a:endParaRPr>
          </a:p>
          <a:p>
            <a:pPr algn="ctr">
              <a:lnSpc>
                <a:spcPts val="4800"/>
              </a:lnSpc>
            </a:pPr>
            <a:endParaRPr lang="ja-JP" altLang="en-US" sz="2800" b="1" dirty="0">
              <a:solidFill>
                <a:srgbClr val="C00000"/>
              </a:solidFill>
              <a:latin typeface="ＭＳ 明朝" panose="02020609040205080304" pitchFamily="17" charset="-128"/>
              <a:ea typeface="ＭＳ 明朝" panose="02020609040205080304" pitchFamily="17" charset="-128"/>
            </a:endParaRP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しかも、返品不要です。</a:t>
            </a:r>
            <a:endParaRPr lang="en-US" altLang="ja-JP" sz="2800" b="1" dirty="0">
              <a:solidFill>
                <a:srgbClr val="C00000"/>
              </a:solidFill>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27910281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275045"/>
            <a:ext cx="11122926" cy="430791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あなたが</a:t>
            </a:r>
            <a:r>
              <a:rPr lang="en-US" altLang="ja-JP" sz="2800" b="1" dirty="0">
                <a:latin typeface="ＭＳ 明朝" panose="02020609040205080304" pitchFamily="17" charset="-128"/>
                <a:ea typeface="ＭＳ 明朝" panose="02020609040205080304" pitchFamily="17" charset="-128"/>
              </a:rPr>
              <a:t>100</a:t>
            </a:r>
            <a:r>
              <a:rPr lang="ja-JP" altLang="en-US" sz="2800" b="1" dirty="0">
                <a:latin typeface="ＭＳ 明朝" panose="02020609040205080304" pitchFamily="17" charset="-128"/>
                <a:ea typeface="ＭＳ 明朝" panose="02020609040205080304" pitchFamily="17" charset="-128"/>
              </a:rPr>
              <a:t>％満足して、</a:t>
            </a:r>
          </a:p>
          <a:p>
            <a:pPr algn="ctr">
              <a:lnSpc>
                <a:spcPts val="4800"/>
              </a:lnSpc>
            </a:pPr>
            <a:r>
              <a:rPr lang="ja-JP" altLang="en-US" sz="2800" b="1" dirty="0">
                <a:latin typeface="ＭＳ 明朝" panose="02020609040205080304" pitchFamily="17" charset="-128"/>
                <a:ea typeface="ＭＳ 明朝" panose="02020609040205080304" pitchFamily="17" charset="-128"/>
              </a:rPr>
              <a:t>「この本を手元に置いておきたい」</a:t>
            </a:r>
          </a:p>
          <a:p>
            <a:pPr algn="ctr">
              <a:lnSpc>
                <a:spcPts val="4800"/>
              </a:lnSpc>
            </a:pPr>
            <a:r>
              <a:rPr lang="ja-JP" altLang="en-US" sz="2800" b="1" dirty="0">
                <a:latin typeface="ＭＳ 明朝" panose="02020609040205080304" pitchFamily="17" charset="-128"/>
                <a:ea typeface="ＭＳ 明朝" panose="02020609040205080304" pitchFamily="17" charset="-128"/>
              </a:rPr>
              <a:t>と思わなければ、</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本の代金をすぐに全額返金します。</a:t>
            </a:r>
          </a:p>
          <a:p>
            <a:pPr algn="ctr">
              <a:lnSpc>
                <a:spcPts val="4800"/>
              </a:lnSpc>
            </a:pPr>
            <a:r>
              <a:rPr lang="ja-JP" altLang="en-US" sz="2800" b="1" dirty="0" err="1">
                <a:latin typeface="ＭＳ 明朝" panose="02020609040205080304" pitchFamily="17" charset="-128"/>
                <a:ea typeface="ＭＳ 明朝" panose="02020609040205080304" pitchFamily="17" charset="-128"/>
              </a:rPr>
              <a:t>ですの</a:t>
            </a:r>
            <a:r>
              <a:rPr lang="ja-JP" altLang="en-US" sz="2800" b="1" dirty="0">
                <a:latin typeface="ＭＳ 明朝" panose="02020609040205080304" pitchFamily="17" charset="-128"/>
                <a:ea typeface="ＭＳ 明朝" panose="02020609040205080304" pitchFamily="17" charset="-128"/>
              </a:rPr>
              <a:t>で、</a:t>
            </a:r>
          </a:p>
          <a:p>
            <a:pPr algn="ctr">
              <a:lnSpc>
                <a:spcPts val="4800"/>
              </a:lnSpc>
            </a:pPr>
            <a:r>
              <a:rPr lang="ja-JP" altLang="en-US" sz="2800" b="1" dirty="0">
                <a:latin typeface="ＭＳ 明朝" panose="02020609040205080304" pitchFamily="17" charset="-128"/>
                <a:ea typeface="ＭＳ 明朝" panose="02020609040205080304" pitchFamily="17" charset="-128"/>
              </a:rPr>
              <a:t>あなたのリスクは一切ありません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21936897"/>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さらに、あなたが新しい目標に向かって、</a:t>
            </a:r>
          </a:p>
          <a:p>
            <a:pPr algn="ctr">
              <a:lnSpc>
                <a:spcPts val="4800"/>
              </a:lnSpc>
            </a:pPr>
            <a:r>
              <a:rPr lang="ja-JP" altLang="en-US" sz="2800" b="1" dirty="0">
                <a:latin typeface="ＭＳ 明朝" panose="02020609040205080304" pitchFamily="17" charset="-128"/>
                <a:ea typeface="ＭＳ 明朝" panose="02020609040205080304" pitchFamily="17" charset="-128"/>
              </a:rPr>
              <a:t>安全かつスムーズにキャリアを変えるための</a:t>
            </a:r>
          </a:p>
          <a:p>
            <a:pPr algn="ctr">
              <a:lnSpc>
                <a:spcPts val="4800"/>
              </a:lnSpc>
            </a:pPr>
            <a:r>
              <a:rPr lang="en-US" altLang="ja-JP" sz="2800" b="1" dirty="0">
                <a:latin typeface="ＭＳ 明朝" panose="02020609040205080304" pitchFamily="17" charset="-128"/>
                <a:ea typeface="ＭＳ 明朝" panose="02020609040205080304" pitchFamily="17" charset="-128"/>
              </a:rPr>
              <a:t>5</a:t>
            </a:r>
            <a:r>
              <a:rPr lang="ja-JP" altLang="en-US" sz="2800" b="1" dirty="0" err="1">
                <a:latin typeface="ＭＳ 明朝" panose="02020609040205080304" pitchFamily="17" charset="-128"/>
                <a:ea typeface="ＭＳ 明朝" panose="02020609040205080304" pitchFamily="17" charset="-128"/>
              </a:rPr>
              <a:t>つの</a:t>
            </a:r>
            <a:r>
              <a:rPr lang="ja-JP" altLang="en-US" sz="2800" b="1" dirty="0">
                <a:latin typeface="ＭＳ 明朝" panose="02020609040205080304" pitchFamily="17" charset="-128"/>
                <a:ea typeface="ＭＳ 明朝" panose="02020609040205080304" pitchFamily="17" charset="-128"/>
              </a:rPr>
              <a:t>ステップを公開した特別レポート</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40695412"/>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「安全、スムーズにあなたのキャリアを変える</a:t>
            </a:r>
          </a:p>
          <a:p>
            <a:pPr algn="ctr">
              <a:lnSpc>
                <a:spcPts val="4800"/>
              </a:lnSpc>
            </a:pPr>
            <a:r>
              <a:rPr lang="ja-JP" altLang="en-US" sz="2800" b="1" dirty="0">
                <a:latin typeface="ＭＳ 明朝" panose="02020609040205080304" pitchFamily="17" charset="-128"/>
                <a:ea typeface="ＭＳ 明朝" panose="02020609040205080304" pitchFamily="17" charset="-128"/>
              </a:rPr>
              <a:t>５ステップ」（非売品）も</a:t>
            </a:r>
          </a:p>
          <a:p>
            <a:pPr algn="ctr">
              <a:lnSpc>
                <a:spcPts val="4800"/>
              </a:lnSpc>
            </a:pPr>
            <a:r>
              <a:rPr lang="ja-JP" altLang="en-US" sz="2800" b="1" dirty="0">
                <a:latin typeface="ＭＳ 明朝" panose="02020609040205080304" pitchFamily="17" charset="-128"/>
                <a:ea typeface="ＭＳ 明朝" panose="02020609040205080304" pitchFamily="17" charset="-128"/>
              </a:rPr>
              <a:t>無料でプレゼントしています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128827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86271"/>
            <a:ext cx="11122926" cy="3085460"/>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あなたが事業を経営している、</a:t>
            </a:r>
          </a:p>
          <a:p>
            <a:pPr algn="ctr">
              <a:lnSpc>
                <a:spcPts val="4800"/>
              </a:lnSpc>
            </a:pPr>
            <a:r>
              <a:rPr lang="ja-JP" altLang="en-US" sz="2800" b="1" dirty="0">
                <a:latin typeface="ＭＳ 明朝" panose="02020609040205080304" pitchFamily="17" charset="-128"/>
                <a:ea typeface="ＭＳ 明朝" panose="02020609040205080304" pitchFamily="17" charset="-128"/>
              </a:rPr>
              <a:t>あるいはこれから起業しようとしているなら、</a:t>
            </a:r>
          </a:p>
          <a:p>
            <a:pPr algn="ctr">
              <a:lnSpc>
                <a:spcPts val="4800"/>
              </a:lnSpc>
            </a:pP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少し心の準備をしてから、</a:t>
            </a:r>
          </a:p>
          <a:p>
            <a:pPr algn="ctr">
              <a:lnSpc>
                <a:spcPts val="4800"/>
              </a:lnSpc>
            </a:pPr>
            <a:r>
              <a:rPr lang="ja-JP" altLang="en-US" sz="2800" b="1" dirty="0">
                <a:latin typeface="ＭＳ 明朝" panose="02020609040205080304" pitchFamily="17" charset="-128"/>
                <a:ea typeface="ＭＳ 明朝" panose="02020609040205080304" pitchFamily="17" charset="-128"/>
              </a:rPr>
              <a:t>この話を聞いてください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08638913"/>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2"/>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少しまとめると</a:t>
            </a:r>
            <a:r>
              <a:rPr lang="en-US" altLang="ja-JP" sz="2800" b="1" dirty="0">
                <a:latin typeface="ＭＳ 明朝" panose="02020609040205080304" pitchFamily="17" charset="-128"/>
                <a:ea typeface="ＭＳ 明朝" panose="02020609040205080304" pitchFamily="17" charset="-128"/>
              </a:rPr>
              <a:t>…</a:t>
            </a:r>
          </a:p>
          <a:p>
            <a:pPr algn="ctr">
              <a:lnSpc>
                <a:spcPts val="4800"/>
              </a:lnSpc>
            </a:pPr>
            <a:endParaRPr kumimoji="1" lang="en-US" altLang="ja-JP" sz="2800" b="1" dirty="0">
              <a:latin typeface="ＭＳ 明朝" panose="02020609040205080304" pitchFamily="17" charset="-128"/>
              <a:ea typeface="ＭＳ 明朝" panose="02020609040205080304" pitchFamily="17" charset="-128"/>
            </a:endParaRPr>
          </a:p>
          <a:p>
            <a:pPr algn="ctr">
              <a:lnSpc>
                <a:spcPts val="4800"/>
              </a:lnSpc>
            </a:pP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96482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6285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「ウェブ・セールスライティング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習得ハンドブック」の価格は、</a:t>
            </a:r>
          </a:p>
          <a:p>
            <a:pPr algn="ctr">
              <a:lnSpc>
                <a:spcPts val="4800"/>
              </a:lnSpc>
            </a:pPr>
            <a:r>
              <a:rPr lang="en-US" altLang="ja-JP" sz="2800" b="1" dirty="0">
                <a:latin typeface="ＭＳ 明朝" panose="02020609040205080304" pitchFamily="17" charset="-128"/>
                <a:ea typeface="ＭＳ 明朝" panose="02020609040205080304" pitchFamily="17" charset="-128"/>
              </a:rPr>
              <a:t>3,980</a:t>
            </a:r>
            <a:r>
              <a:rPr lang="ja-JP" altLang="en-US" sz="2800" b="1" dirty="0">
                <a:latin typeface="ＭＳ 明朝" panose="02020609040205080304" pitchFamily="17" charset="-128"/>
                <a:ea typeface="ＭＳ 明朝" panose="02020609040205080304" pitchFamily="17" charset="-128"/>
              </a:rPr>
              <a:t>円（税抜）ですが</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441670763"/>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713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このビデオを見てくれているあなたは</a:t>
            </a:r>
          </a:p>
          <a:p>
            <a:pPr algn="ctr">
              <a:lnSpc>
                <a:spcPts val="4800"/>
              </a:lnSpc>
            </a:pPr>
            <a:r>
              <a:rPr lang="en-US" altLang="ja-JP" sz="2800" b="1" dirty="0">
                <a:solidFill>
                  <a:srgbClr val="C00000"/>
                </a:solidFill>
                <a:latin typeface="ＭＳ 明朝" panose="02020609040205080304" pitchFamily="17" charset="-128"/>
                <a:ea typeface="ＭＳ 明朝" panose="02020609040205080304" pitchFamily="17" charset="-128"/>
              </a:rPr>
              <a:t>1,000</a:t>
            </a:r>
            <a:r>
              <a:rPr lang="ja-JP" altLang="en-US" sz="2800" b="1" dirty="0">
                <a:solidFill>
                  <a:srgbClr val="C00000"/>
                </a:solidFill>
                <a:latin typeface="ＭＳ 明朝" panose="02020609040205080304" pitchFamily="17" charset="-128"/>
                <a:ea typeface="ＭＳ 明朝" panose="02020609040205080304" pitchFamily="17" charset="-128"/>
              </a:rPr>
              <a:t>円オフの</a:t>
            </a:r>
            <a:r>
              <a:rPr lang="en-US" altLang="ja-JP" sz="2800" b="1" dirty="0">
                <a:solidFill>
                  <a:srgbClr val="C00000"/>
                </a:solidFill>
                <a:latin typeface="ＭＳ 明朝" panose="02020609040205080304" pitchFamily="17" charset="-128"/>
                <a:ea typeface="ＭＳ 明朝" panose="02020609040205080304" pitchFamily="17" charset="-128"/>
              </a:rPr>
              <a:t>2,980</a:t>
            </a:r>
            <a:r>
              <a:rPr lang="ja-JP" altLang="en-US" sz="2800" b="1" dirty="0">
                <a:solidFill>
                  <a:srgbClr val="C00000"/>
                </a:solidFill>
                <a:latin typeface="ＭＳ 明朝" panose="02020609040205080304" pitchFamily="17" charset="-128"/>
                <a:ea typeface="ＭＳ 明朝" panose="02020609040205080304" pitchFamily="17" charset="-128"/>
              </a:rPr>
              <a:t>円（税抜）</a:t>
            </a:r>
            <a:r>
              <a:rPr lang="ja-JP" altLang="en-US" sz="2800" b="1" dirty="0">
                <a:latin typeface="ＭＳ 明朝" panose="02020609040205080304" pitchFamily="17" charset="-128"/>
                <a:ea typeface="ＭＳ 明朝" panose="02020609040205080304" pitchFamily="17" charset="-128"/>
              </a:rPr>
              <a:t>で</a:t>
            </a:r>
          </a:p>
          <a:p>
            <a:pPr algn="ctr">
              <a:lnSpc>
                <a:spcPts val="4800"/>
              </a:lnSpc>
            </a:pPr>
            <a:r>
              <a:rPr lang="ja-JP" altLang="en-US" sz="2800" b="1" dirty="0">
                <a:latin typeface="ＭＳ 明朝" panose="02020609040205080304" pitchFamily="17" charset="-128"/>
                <a:ea typeface="ＭＳ 明朝" panose="02020609040205080304" pitchFamily="17" charset="-128"/>
              </a:rPr>
              <a:t>手に入れることができます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2703114"/>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5050068"/>
            <a:ext cx="11122926" cy="1230145"/>
          </a:xfrm>
          <a:prstGeom prst="rect">
            <a:avLst/>
          </a:prstGeom>
          <a:noFill/>
        </p:spPr>
        <p:txBody>
          <a:bodyPr wrap="square" rtlCol="0" anchor="ctr">
            <a:spAutoFit/>
          </a:bodyPr>
          <a:lstStyle/>
          <a:p>
            <a:pPr algn="ctr">
              <a:lnSpc>
                <a:spcPts val="4800"/>
              </a:lnSpc>
            </a:pPr>
            <a:r>
              <a:rPr lang="en-US" altLang="ja-JP" sz="2800" b="1" dirty="0">
                <a:latin typeface="ＭＳ 明朝" panose="02020609040205080304" pitchFamily="17" charset="-128"/>
                <a:ea typeface="ＭＳ 明朝" panose="02020609040205080304" pitchFamily="17" charset="-128"/>
              </a:rPr>
              <a:t>30</a:t>
            </a:r>
            <a:r>
              <a:rPr lang="ja-JP" altLang="en-US" sz="2800" b="1" dirty="0">
                <a:latin typeface="ＭＳ 明朝" panose="02020609040205080304" pitchFamily="17" charset="-128"/>
                <a:ea typeface="ＭＳ 明朝" panose="02020609040205080304" pitchFamily="17" charset="-128"/>
              </a:rPr>
              <a:t>日間の全額返金保証付き、返品不要なので、</a:t>
            </a:r>
          </a:p>
          <a:p>
            <a:pPr algn="ctr">
              <a:lnSpc>
                <a:spcPts val="4800"/>
              </a:lnSpc>
            </a:pPr>
            <a:r>
              <a:rPr lang="ja-JP" altLang="en-US" sz="2800" b="1" dirty="0">
                <a:latin typeface="ＭＳ 明朝" panose="02020609040205080304" pitchFamily="17" charset="-128"/>
                <a:ea typeface="ＭＳ 明朝" panose="02020609040205080304" pitchFamily="17" charset="-128"/>
              </a:rPr>
              <a:t>あなたにリスクはありません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65055896"/>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4434515"/>
            <a:ext cx="11122926" cy="1845698"/>
          </a:xfrm>
          <a:prstGeom prst="rect">
            <a:avLst/>
          </a:prstGeom>
          <a:noFill/>
        </p:spPr>
        <p:txBody>
          <a:bodyPr wrap="square" rtlCol="0" anchor="ctr">
            <a:spAutoFit/>
          </a:bodyPr>
          <a:lstStyle/>
          <a:p>
            <a:pPr algn="ctr">
              <a:lnSpc>
                <a:spcPts val="4800"/>
              </a:lnSpc>
            </a:pPr>
            <a:r>
              <a:rPr lang="ja-JP" altLang="en-US" sz="2800" b="1">
                <a:latin typeface="ＭＳ 明朝" panose="02020609040205080304" pitchFamily="17" charset="-128"/>
                <a:ea typeface="ＭＳ 明朝" panose="02020609040205080304" pitchFamily="17" charset="-128"/>
              </a:rPr>
              <a:t>さらに、あなたが新しい目標に向かって、</a:t>
            </a:r>
          </a:p>
          <a:p>
            <a:pPr algn="ctr">
              <a:lnSpc>
                <a:spcPts val="4800"/>
              </a:lnSpc>
            </a:pPr>
            <a:r>
              <a:rPr lang="ja-JP" altLang="en-US" sz="2800" b="1" dirty="0">
                <a:latin typeface="ＭＳ 明朝" panose="02020609040205080304" pitchFamily="17" charset="-128"/>
                <a:ea typeface="ＭＳ 明朝" panose="02020609040205080304" pitchFamily="17" charset="-128"/>
              </a:rPr>
              <a:t>安全かつスムーズにキャリアを変えるための</a:t>
            </a:r>
          </a:p>
          <a:p>
            <a:pPr algn="ctr">
              <a:lnSpc>
                <a:spcPts val="4800"/>
              </a:lnSpc>
            </a:pPr>
            <a:r>
              <a:rPr lang="ja-JP" altLang="en-US" sz="2800" b="1" dirty="0">
                <a:latin typeface="ＭＳ 明朝" panose="02020609040205080304" pitchFamily="17" charset="-128"/>
                <a:ea typeface="ＭＳ 明朝" panose="02020609040205080304" pitchFamily="17" charset="-128"/>
              </a:rPr>
              <a:t>５つのステップを公開した特別レポート</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32695161"/>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6285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「安全、スムーズにあなたのキャリアを変える</a:t>
            </a:r>
          </a:p>
          <a:p>
            <a:pPr algn="ctr">
              <a:lnSpc>
                <a:spcPts val="4800"/>
              </a:lnSpc>
            </a:pPr>
            <a:r>
              <a:rPr lang="ja-JP" altLang="en-US" sz="2800" b="1" dirty="0">
                <a:latin typeface="ＭＳ 明朝" panose="02020609040205080304" pitchFamily="17" charset="-128"/>
                <a:ea typeface="ＭＳ 明朝" panose="02020609040205080304" pitchFamily="17" charset="-128"/>
              </a:rPr>
              <a:t>５ステップ」（非売品）も</a:t>
            </a:r>
          </a:p>
          <a:p>
            <a:pPr algn="ctr">
              <a:lnSpc>
                <a:spcPts val="4800"/>
              </a:lnSpc>
            </a:pPr>
            <a:r>
              <a:rPr lang="ja-JP" altLang="en-US" sz="2800" b="1" dirty="0">
                <a:latin typeface="ＭＳ 明朝" panose="02020609040205080304" pitchFamily="17" charset="-128"/>
                <a:ea typeface="ＭＳ 明朝" panose="02020609040205080304" pitchFamily="17" charset="-128"/>
              </a:rPr>
              <a:t>無料でプレゼントしています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6626347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21704"/>
            <a:ext cx="11122926" cy="6145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今すぐ</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0294360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3425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「ウェブ・セールスライティング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習得ハンドブック」を</a:t>
            </a:r>
          </a:p>
          <a:p>
            <a:pPr algn="ctr">
              <a:lnSpc>
                <a:spcPts val="4800"/>
              </a:lnSpc>
            </a:pPr>
            <a:r>
              <a:rPr lang="en-US" altLang="ja-JP" sz="2800" b="1" dirty="0">
                <a:solidFill>
                  <a:srgbClr val="C00000"/>
                </a:solidFill>
                <a:latin typeface="ＭＳ 明朝" panose="02020609040205080304" pitchFamily="17" charset="-128"/>
                <a:ea typeface="ＭＳ 明朝" panose="02020609040205080304" pitchFamily="17" charset="-128"/>
              </a:rPr>
              <a:t>1,000</a:t>
            </a:r>
            <a:r>
              <a:rPr lang="ja-JP" altLang="en-US" sz="2800" b="1" dirty="0">
                <a:solidFill>
                  <a:srgbClr val="C00000"/>
                </a:solidFill>
                <a:latin typeface="ＭＳ 明朝" panose="02020609040205080304" pitchFamily="17" charset="-128"/>
                <a:ea typeface="ＭＳ 明朝" panose="02020609040205080304" pitchFamily="17" charset="-128"/>
              </a:rPr>
              <a:t>円オフの特別割引</a:t>
            </a:r>
            <a:r>
              <a:rPr lang="ja-JP" altLang="en-US" sz="2800" b="1" dirty="0">
                <a:latin typeface="ＭＳ 明朝" panose="02020609040205080304" pitchFamily="17" charset="-128"/>
                <a:ea typeface="ＭＳ 明朝" panose="02020609040205080304" pitchFamily="17" charset="-128"/>
              </a:rPr>
              <a:t>で試してみるなら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34456043"/>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94277" y="5665621"/>
            <a:ext cx="11122926" cy="6145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下のボタンをクリックして下さい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258953653"/>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075057"/>
            <a:ext cx="11122926" cy="707886"/>
          </a:xfrm>
          <a:prstGeom prst="rect">
            <a:avLst/>
          </a:prstGeom>
          <a:noFill/>
        </p:spPr>
        <p:txBody>
          <a:bodyPr wrap="square" rtlCol="0" anchor="ctr">
            <a:spAutoFit/>
          </a:bodyPr>
          <a:lstStyle/>
          <a:p>
            <a:pPr algn="ctr">
              <a:lnSpc>
                <a:spcPts val="4800"/>
              </a:lnSpc>
            </a:pPr>
            <a:r>
              <a:rPr lang="ja-JP" altLang="en-US" sz="2800" b="1">
                <a:latin typeface="ＭＳ 明朝" panose="02020609040205080304" pitchFamily="17" charset="-128"/>
                <a:ea typeface="ＭＳ 明朝" panose="02020609040205080304" pitchFamily="17" charset="-128"/>
              </a:rPr>
              <a:t>忘れないでください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13149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また、このプレゼンテーションは</a:t>
            </a:r>
          </a:p>
          <a:p>
            <a:pPr algn="ctr">
              <a:lnSpc>
                <a:spcPts val="4800"/>
              </a:lnSpc>
            </a:pPr>
            <a:r>
              <a:rPr lang="ja-JP" altLang="en-US" sz="2800" b="1" dirty="0">
                <a:latin typeface="ＭＳ 明朝" panose="02020609040205080304" pitchFamily="17" charset="-128"/>
                <a:ea typeface="ＭＳ 明朝" panose="02020609040205080304" pitchFamily="17" charset="-128"/>
              </a:rPr>
              <a:t>どれぐらいの間、公開できるか、</a:t>
            </a:r>
          </a:p>
          <a:p>
            <a:pPr algn="ctr">
              <a:lnSpc>
                <a:spcPts val="4800"/>
              </a:lnSpc>
            </a:pPr>
            <a:r>
              <a:rPr lang="ja-JP" altLang="en-US" sz="2800" b="1" dirty="0">
                <a:latin typeface="ＭＳ 明朝" panose="02020609040205080304" pitchFamily="17" charset="-128"/>
                <a:ea typeface="ＭＳ 明朝" panose="02020609040205080304" pitchFamily="17" charset="-128"/>
              </a:rPr>
              <a:t>わかりません。</a:t>
            </a:r>
            <a:r>
              <a:rPr lang="ja-JP" altLang="en-US" sz="2800" b="1" dirty="0" err="1">
                <a:latin typeface="ＭＳ 明朝" panose="02020609040205080304" pitchFamily="17" charset="-128"/>
                <a:ea typeface="ＭＳ 明朝" panose="02020609040205080304" pitchFamily="17" charset="-128"/>
              </a:rPr>
              <a:t>なの</a:t>
            </a:r>
            <a:r>
              <a:rPr lang="ja-JP" altLang="en-US" sz="2800" b="1" dirty="0">
                <a:latin typeface="ＭＳ 明朝" panose="02020609040205080304" pitchFamily="17" charset="-128"/>
                <a:ea typeface="ＭＳ 明朝" panose="02020609040205080304" pitchFamily="17" charset="-128"/>
              </a:rPr>
              <a:t>で</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07191698"/>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8"/>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この本の申込から</a:t>
            </a:r>
            <a:r>
              <a:rPr lang="en-US" altLang="ja-JP" sz="2800" b="1" dirty="0">
                <a:solidFill>
                  <a:srgbClr val="C00000"/>
                </a:solidFill>
                <a:latin typeface="ＭＳ 明朝" panose="02020609040205080304" pitchFamily="17" charset="-128"/>
                <a:ea typeface="ＭＳ 明朝" panose="02020609040205080304" pitchFamily="17" charset="-128"/>
              </a:rPr>
              <a:t>30</a:t>
            </a:r>
            <a:r>
              <a:rPr lang="ja-JP" altLang="en-US" sz="2800" b="1" dirty="0">
                <a:solidFill>
                  <a:srgbClr val="C00000"/>
                </a:solidFill>
                <a:latin typeface="ＭＳ 明朝" panose="02020609040205080304" pitchFamily="17" charset="-128"/>
                <a:ea typeface="ＭＳ 明朝" panose="02020609040205080304" pitchFamily="17" charset="-128"/>
              </a:rPr>
              <a:t>日以内</a:t>
            </a:r>
            <a:r>
              <a:rPr lang="ja-JP" altLang="en-US" sz="2800" b="1" dirty="0">
                <a:latin typeface="ＭＳ 明朝" panose="02020609040205080304" pitchFamily="17" charset="-128"/>
                <a:ea typeface="ＭＳ 明朝" panose="02020609040205080304" pitchFamily="17" charset="-128"/>
              </a:rPr>
              <a:t>に、</a:t>
            </a:r>
          </a:p>
          <a:p>
            <a:pPr algn="ctr">
              <a:lnSpc>
                <a:spcPts val="4800"/>
              </a:lnSpc>
            </a:pPr>
            <a:r>
              <a:rPr lang="ja-JP" altLang="en-US" sz="2800" b="1" dirty="0">
                <a:latin typeface="ＭＳ 明朝" panose="02020609040205080304" pitchFamily="17" charset="-128"/>
                <a:ea typeface="ＭＳ 明朝" panose="02020609040205080304" pitchFamily="17" charset="-128"/>
              </a:rPr>
              <a:t>僕のところへ送り返してくれれば、</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本の代金を全額返金します</a:t>
            </a:r>
            <a:r>
              <a:rPr lang="ja-JP" altLang="en-US"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そして、送り返す必要もありません。</a:t>
            </a:r>
          </a:p>
          <a:p>
            <a:pPr algn="ctr">
              <a:lnSpc>
                <a:spcPts val="4800"/>
              </a:lnSpc>
            </a:pPr>
            <a:r>
              <a:rPr lang="ja-JP" altLang="en-US" sz="2800" b="1" dirty="0">
                <a:latin typeface="ＭＳ 明朝" panose="02020609040205080304" pitchFamily="17" charset="-128"/>
                <a:ea typeface="ＭＳ 明朝" panose="02020609040205080304" pitchFamily="17" charset="-128"/>
              </a:rPr>
              <a:t>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63555943"/>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275045"/>
            <a:ext cx="11122926" cy="430791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あなたが</a:t>
            </a:r>
            <a:r>
              <a:rPr lang="en-US" altLang="ja-JP" sz="2800" b="1" dirty="0">
                <a:latin typeface="ＭＳ 明朝" panose="02020609040205080304" pitchFamily="17" charset="-128"/>
                <a:ea typeface="ＭＳ 明朝" panose="02020609040205080304" pitchFamily="17" charset="-128"/>
              </a:rPr>
              <a:t>100</a:t>
            </a:r>
            <a:r>
              <a:rPr lang="ja-JP" altLang="en-US" sz="2800" b="1" dirty="0">
                <a:latin typeface="ＭＳ 明朝" panose="02020609040205080304" pitchFamily="17" charset="-128"/>
                <a:ea typeface="ＭＳ 明朝" panose="02020609040205080304" pitchFamily="17" charset="-128"/>
              </a:rPr>
              <a:t>％満足して、</a:t>
            </a:r>
          </a:p>
          <a:p>
            <a:pPr algn="ctr">
              <a:lnSpc>
                <a:spcPts val="4800"/>
              </a:lnSpc>
            </a:pPr>
            <a:r>
              <a:rPr lang="ja-JP" altLang="en-US" sz="2800" b="1" dirty="0">
                <a:latin typeface="ＭＳ 明朝" panose="02020609040205080304" pitchFamily="17" charset="-128"/>
                <a:ea typeface="ＭＳ 明朝" panose="02020609040205080304" pitchFamily="17" charset="-128"/>
              </a:rPr>
              <a:t>「この本を手元に置いておきたい」</a:t>
            </a:r>
          </a:p>
          <a:p>
            <a:pPr algn="ctr">
              <a:lnSpc>
                <a:spcPts val="4800"/>
              </a:lnSpc>
            </a:pPr>
            <a:r>
              <a:rPr lang="ja-JP" altLang="en-US" sz="2800" b="1" dirty="0">
                <a:latin typeface="ＭＳ 明朝" panose="02020609040205080304" pitchFamily="17" charset="-128"/>
                <a:ea typeface="ＭＳ 明朝" panose="02020609040205080304" pitchFamily="17" charset="-128"/>
              </a:rPr>
              <a:t>と思わなければ、</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本の代金をすぐに全額返金します。</a:t>
            </a:r>
          </a:p>
          <a:p>
            <a:pPr algn="ctr">
              <a:lnSpc>
                <a:spcPts val="4800"/>
              </a:lnSpc>
            </a:pPr>
            <a:r>
              <a:rPr lang="ja-JP" altLang="en-US" sz="2800" b="1" dirty="0" err="1">
                <a:latin typeface="ＭＳ 明朝" panose="02020609040205080304" pitchFamily="17" charset="-128"/>
                <a:ea typeface="ＭＳ 明朝" panose="02020609040205080304" pitchFamily="17" charset="-128"/>
              </a:rPr>
              <a:t>ですの</a:t>
            </a:r>
            <a:r>
              <a:rPr lang="ja-JP" altLang="en-US" sz="2800" b="1" dirty="0">
                <a:latin typeface="ＭＳ 明朝" panose="02020609040205080304" pitchFamily="17" charset="-128"/>
                <a:ea typeface="ＭＳ 明朝" panose="02020609040205080304" pitchFamily="17" charset="-128"/>
              </a:rPr>
              <a:t>で、</a:t>
            </a:r>
          </a:p>
          <a:p>
            <a:pPr algn="ctr">
              <a:lnSpc>
                <a:spcPts val="4800"/>
              </a:lnSpc>
            </a:pPr>
            <a:r>
              <a:rPr lang="ja-JP" altLang="en-US" sz="2800" b="1" dirty="0">
                <a:latin typeface="ＭＳ 明朝" panose="02020609040205080304" pitchFamily="17" charset="-128"/>
                <a:ea typeface="ＭＳ 明朝" panose="02020609040205080304" pitchFamily="17" charset="-128"/>
              </a:rPr>
              <a:t>あなたのリスクは一切ありません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642879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582822"/>
            <a:ext cx="11122926" cy="369235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ですので、少しでも興味があるなら、</a:t>
            </a:r>
          </a:p>
          <a:p>
            <a:pPr algn="ctr">
              <a:lnSpc>
                <a:spcPts val="4800"/>
              </a:lnSpc>
            </a:pPr>
            <a:r>
              <a:rPr lang="ja-JP" altLang="en-US" sz="2800" b="1" dirty="0">
                <a:latin typeface="ＭＳ 明朝" panose="02020609040205080304" pitchFamily="17" charset="-128"/>
                <a:ea typeface="ＭＳ 明朝" panose="02020609040205080304" pitchFamily="17" charset="-128"/>
              </a:rPr>
              <a:t>この本を取り寄せて、</a:t>
            </a:r>
          </a:p>
          <a:p>
            <a:pPr algn="ctr">
              <a:lnSpc>
                <a:spcPts val="4800"/>
              </a:lnSpc>
            </a:pPr>
            <a:r>
              <a:rPr lang="ja-JP" altLang="en-US" sz="2800" b="1" dirty="0">
                <a:latin typeface="ＭＳ 明朝" panose="02020609040205080304" pitchFamily="17" charset="-128"/>
                <a:ea typeface="ＭＳ 明朝" panose="02020609040205080304" pitchFamily="17" charset="-128"/>
              </a:rPr>
              <a:t>試してみてください。</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それから決めても、</a:t>
            </a:r>
          </a:p>
          <a:p>
            <a:pPr algn="ctr">
              <a:lnSpc>
                <a:spcPts val="4800"/>
              </a:lnSpc>
            </a:pPr>
            <a:r>
              <a:rPr lang="ja-JP" altLang="en-US" sz="2800" b="1" dirty="0">
                <a:latin typeface="ＭＳ 明朝" panose="02020609040205080304" pitchFamily="17" charset="-128"/>
                <a:ea typeface="ＭＳ 明朝" panose="02020609040205080304" pitchFamily="17" charset="-128"/>
              </a:rPr>
              <a:t>遅くはありません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42498727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02837" y="4434515"/>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「ウェブ・セールスライティング</a:t>
            </a:r>
          </a:p>
          <a:p>
            <a:pPr algn="ctr">
              <a:lnSpc>
                <a:spcPts val="4800"/>
              </a:lnSpc>
            </a:pPr>
            <a:r>
              <a:rPr lang="ja-JP" altLang="en-US" sz="2800" b="1" dirty="0">
                <a:latin typeface="ＭＳ 明朝" panose="02020609040205080304" pitchFamily="17" charset="-128"/>
                <a:ea typeface="ＭＳ 明朝" panose="02020609040205080304" pitchFamily="17" charset="-128"/>
              </a:rPr>
              <a:t>習得ハンドブック」を</a:t>
            </a:r>
          </a:p>
          <a:p>
            <a:pPr algn="ctr">
              <a:lnSpc>
                <a:spcPts val="4800"/>
              </a:lnSpc>
            </a:pPr>
            <a:r>
              <a:rPr lang="ja-JP" altLang="en-US" sz="2800" b="1" dirty="0">
                <a:latin typeface="ＭＳ 明朝" panose="02020609040205080304" pitchFamily="17" charset="-128"/>
                <a:ea typeface="ＭＳ 明朝" panose="02020609040205080304" pitchFamily="17" charset="-128"/>
              </a:rPr>
              <a:t>リスクなく試してみるなら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01450828"/>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5697" y="5665621"/>
            <a:ext cx="11122926" cy="6145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下のボタンをクリックして下さい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89395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600"/>
            <a:ext cx="11122926" cy="1238801"/>
          </a:xfrm>
          <a:prstGeom prst="rect">
            <a:avLst/>
          </a:prstGeom>
          <a:noFill/>
        </p:spPr>
        <p:txBody>
          <a:bodyPr wrap="square" rtlCol="0" anchor="ctr">
            <a:spAutoFit/>
          </a:bodyPr>
          <a:lstStyle/>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今すぐ</a:t>
            </a:r>
            <a:r>
              <a:rPr lang="ja-JP" altLang="en-US" sz="2800" b="1" dirty="0">
                <a:latin typeface="ＭＳ 明朝" panose="02020609040205080304" pitchFamily="17" charset="-128"/>
                <a:ea typeface="ＭＳ 明朝" panose="02020609040205080304" pitchFamily="17" charset="-128"/>
              </a:rPr>
              <a:t>この続きを見てください</a:t>
            </a:r>
            <a:r>
              <a:rPr lang="en-US" altLang="ja-JP" sz="2800" b="1" dirty="0">
                <a:latin typeface="ＭＳ 明朝" panose="02020609040205080304" pitchFamily="17" charset="-128"/>
                <a:ea typeface="ＭＳ 明朝" panose="02020609040205080304" pitchFamily="17" charset="-128"/>
              </a:rPr>
              <a:t>…</a:t>
            </a:r>
          </a:p>
          <a:p>
            <a:pPr algn="ctr">
              <a:lnSpc>
                <a:spcPts val="4800"/>
              </a:lnSpc>
            </a:pPr>
            <a:endParaRPr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200021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600"/>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・・準備はいいですか？</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91983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まず、</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やってはいけない</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大きな間違い</a:t>
            </a:r>
            <a:r>
              <a:rPr lang="ja-JP" altLang="en-US" sz="2800" b="1" dirty="0">
                <a:latin typeface="ＭＳ 明朝" panose="02020609040205080304" pitchFamily="17" charset="-128"/>
                <a:ea typeface="ＭＳ 明朝" panose="02020609040205080304" pitchFamily="17" charset="-128"/>
              </a:rPr>
              <a:t>があります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83357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4047"/>
            <a:ext cx="11122926" cy="246990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これは、</a:t>
            </a:r>
          </a:p>
          <a:p>
            <a:pPr algn="ctr">
              <a:lnSpc>
                <a:spcPts val="4800"/>
              </a:lnSpc>
            </a:pPr>
            <a:r>
              <a:rPr lang="ja-JP" altLang="en-US" sz="2800" b="1" dirty="0">
                <a:latin typeface="ＭＳ 明朝" panose="02020609040205080304" pitchFamily="17" charset="-128"/>
                <a:ea typeface="ＭＳ 明朝" panose="02020609040205080304" pitchFamily="17" charset="-128"/>
              </a:rPr>
              <a:t>「起業」や「独立」する人が</a:t>
            </a:r>
          </a:p>
          <a:p>
            <a:pPr algn="ctr">
              <a:lnSpc>
                <a:spcPts val="4800"/>
              </a:lnSpc>
            </a:pPr>
            <a:r>
              <a:rPr lang="ja-JP" altLang="en-US" sz="2800" b="1" dirty="0">
                <a:latin typeface="ＭＳ 明朝" panose="02020609040205080304" pitchFamily="17" charset="-128"/>
                <a:ea typeface="ＭＳ 明朝" panose="02020609040205080304" pitchFamily="17" charset="-128"/>
              </a:rPr>
              <a:t>よくやってしまう間違いです。</a:t>
            </a:r>
          </a:p>
          <a:p>
            <a:pPr algn="ctr">
              <a:lnSpc>
                <a:spcPts val="4800"/>
              </a:lnSpc>
            </a:pPr>
            <a:r>
              <a:rPr lang="ja-JP" altLang="en-US" sz="2800" b="1" dirty="0">
                <a:latin typeface="ＭＳ 明朝" panose="02020609040205080304" pitchFamily="17" charset="-128"/>
                <a:ea typeface="ＭＳ 明朝" panose="02020609040205080304" pitchFamily="17" charset="-128"/>
              </a:rPr>
              <a:t>それは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45076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51728"/>
            <a:ext cx="11122926" cy="25545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なぜ、「何屋」で起業するのか、</a:t>
            </a:r>
          </a:p>
          <a:p>
            <a:pPr algn="ctr">
              <a:lnSpc>
                <a:spcPts val="4800"/>
              </a:lnSpc>
            </a:pPr>
            <a:r>
              <a:rPr lang="ja-JP" altLang="en-US" sz="2800" b="1" dirty="0">
                <a:latin typeface="ＭＳ 明朝" panose="02020609040205080304" pitchFamily="17" charset="-128"/>
                <a:ea typeface="ＭＳ 明朝" panose="02020609040205080304" pitchFamily="17" charset="-128"/>
              </a:rPr>
              <a:t>「どんな商品」を扱うのか、</a:t>
            </a:r>
          </a:p>
          <a:p>
            <a:pPr algn="ctr">
              <a:lnSpc>
                <a:spcPts val="4800"/>
              </a:lnSpc>
            </a:pPr>
            <a:r>
              <a:rPr lang="ja-JP" altLang="en-US" sz="2800" b="1" dirty="0">
                <a:latin typeface="ＭＳ 明朝" panose="02020609040205080304" pitchFamily="17" charset="-128"/>
                <a:ea typeface="ＭＳ 明朝" panose="02020609040205080304" pitchFamily="17" charset="-128"/>
              </a:rPr>
              <a:t>などの「起業分野」を</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先に決めてはいけない</a:t>
            </a:r>
            <a:r>
              <a:rPr lang="ja-JP" altLang="en-US" sz="2800" b="1" dirty="0">
                <a:latin typeface="ＭＳ 明朝" panose="02020609040205080304" pitchFamily="17" charset="-128"/>
                <a:ea typeface="ＭＳ 明朝" panose="02020609040205080304" pitchFamily="17" charset="-128"/>
              </a:rPr>
              <a:t>か知っていますか？？</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609441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4425859"/>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何で起業するかといった</a:t>
            </a:r>
          </a:p>
          <a:p>
            <a:pPr algn="ctr">
              <a:lnSpc>
                <a:spcPts val="4800"/>
              </a:lnSpc>
            </a:pPr>
            <a:r>
              <a:rPr lang="ja-JP" altLang="en-US" sz="2800" b="1" dirty="0">
                <a:latin typeface="ＭＳ 明朝" panose="02020609040205080304" pitchFamily="17" charset="-128"/>
                <a:ea typeface="ＭＳ 明朝" panose="02020609040205080304" pitchFamily="17" charset="-128"/>
              </a:rPr>
              <a:t>「</a:t>
            </a:r>
            <a:r>
              <a:rPr lang="ja-JP" altLang="en-US" sz="2800" b="1" dirty="0">
                <a:solidFill>
                  <a:srgbClr val="C00000"/>
                </a:solidFill>
                <a:latin typeface="ＭＳ 明朝" panose="02020609040205080304" pitchFamily="17" charset="-128"/>
                <a:ea typeface="ＭＳ 明朝" panose="02020609040205080304" pitchFamily="17" charset="-128"/>
              </a:rPr>
              <a:t>起業分野</a:t>
            </a:r>
            <a:r>
              <a:rPr lang="ja-JP" altLang="en-US" sz="2800" b="1" dirty="0">
                <a:latin typeface="ＭＳ 明朝" panose="02020609040205080304" pitchFamily="17" charset="-128"/>
                <a:ea typeface="ＭＳ 明朝" panose="02020609040205080304" pitchFamily="17" charset="-128"/>
              </a:rPr>
              <a:t>」を最初に決めることや、</a:t>
            </a:r>
          </a:p>
          <a:p>
            <a:pPr algn="ctr">
              <a:lnSpc>
                <a:spcPts val="4800"/>
              </a:lnSpc>
            </a:pPr>
            <a:r>
              <a:rPr lang="ja-JP" altLang="en-US" sz="2800" b="1" dirty="0">
                <a:latin typeface="ＭＳ 明朝" panose="02020609040205080304" pitchFamily="17" charset="-128"/>
                <a:ea typeface="ＭＳ 明朝" panose="02020609040205080304" pitchFamily="17" charset="-128"/>
              </a:rPr>
              <a:t>「</a:t>
            </a:r>
            <a:r>
              <a:rPr lang="ja-JP" altLang="en-US" sz="2800" b="1" dirty="0">
                <a:solidFill>
                  <a:srgbClr val="C00000"/>
                </a:solidFill>
                <a:latin typeface="ＭＳ 明朝" panose="02020609040205080304" pitchFamily="17" charset="-128"/>
                <a:ea typeface="ＭＳ 明朝" panose="02020609040205080304" pitchFamily="17" charset="-128"/>
              </a:rPr>
              <a:t>商品</a:t>
            </a:r>
            <a:r>
              <a:rPr lang="ja-JP" altLang="en-US" sz="2800" b="1" dirty="0">
                <a:latin typeface="ＭＳ 明朝" panose="02020609040205080304" pitchFamily="17" charset="-128"/>
                <a:ea typeface="ＭＳ 明朝" panose="02020609040205080304" pitchFamily="17" charset="-128"/>
              </a:rPr>
              <a:t>」を最初に決めること</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255625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94277" y="5041412"/>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「何屋さんで」起業するのかを</a:t>
            </a:r>
          </a:p>
          <a:p>
            <a:pPr algn="ctr">
              <a:lnSpc>
                <a:spcPts val="4800"/>
              </a:lnSpc>
            </a:pPr>
            <a:r>
              <a:rPr lang="ja-JP" altLang="en-US" sz="2800" b="1" dirty="0">
                <a:latin typeface="ＭＳ 明朝" panose="02020609040205080304" pitchFamily="17" charset="-128"/>
                <a:ea typeface="ＭＳ 明朝" panose="02020609040205080304" pitchFamily="17" charset="-128"/>
              </a:rPr>
              <a:t>決めることです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170453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075057"/>
            <a:ext cx="11122926" cy="707886"/>
          </a:xfrm>
          <a:prstGeom prst="rect">
            <a:avLst/>
          </a:prstGeom>
          <a:noFill/>
        </p:spPr>
        <p:txBody>
          <a:bodyPr wrap="square" rtlCol="0" anchor="ctr">
            <a:spAutoFit/>
          </a:bodyPr>
          <a:lstStyle/>
          <a:p>
            <a:pPr algn="ctr">
              <a:lnSpc>
                <a:spcPts val="4800"/>
              </a:lnSpc>
            </a:pPr>
            <a:r>
              <a:rPr lang="ja-JP" altLang="en-US" sz="4000" b="1" dirty="0">
                <a:solidFill>
                  <a:srgbClr val="C00000"/>
                </a:solidFill>
                <a:latin typeface="ＭＳ 明朝" panose="02020609040205080304" pitchFamily="17" charset="-128"/>
                <a:ea typeface="ＭＳ 明朝" panose="02020609040205080304" pitchFamily="17" charset="-128"/>
              </a:rPr>
              <a:t>これはやらないでください</a:t>
            </a:r>
            <a:r>
              <a:rPr lang="en-US" altLang="ja-JP" sz="4000" b="1" dirty="0">
                <a:solidFill>
                  <a:srgbClr val="C00000"/>
                </a:solidFill>
                <a:latin typeface="ＭＳ 明朝" panose="02020609040205080304" pitchFamily="17" charset="-128"/>
                <a:ea typeface="ＭＳ 明朝" panose="02020609040205080304" pitchFamily="17" charset="-128"/>
              </a:rPr>
              <a:t>…</a:t>
            </a:r>
            <a:endParaRPr kumimoji="1" lang="en-US" altLang="ja-JP" sz="4000" b="1" dirty="0">
              <a:solidFill>
                <a:srgbClr val="C00000"/>
              </a:solidFill>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779921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4047"/>
            <a:ext cx="11122926" cy="246990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実際、起業準備中の人の最大の問題は、</a:t>
            </a:r>
          </a:p>
          <a:p>
            <a:pPr algn="ctr">
              <a:lnSpc>
                <a:spcPts val="4800"/>
              </a:lnSpc>
            </a:pPr>
            <a:r>
              <a:rPr lang="ja-JP" altLang="en-US" sz="2800" b="1" dirty="0">
                <a:latin typeface="ＭＳ 明朝" panose="02020609040205080304" pitchFamily="17" charset="-128"/>
                <a:ea typeface="ＭＳ 明朝" panose="02020609040205080304" pitchFamily="17" charset="-128"/>
              </a:rPr>
              <a:t>「何を売るのか？」</a:t>
            </a:r>
          </a:p>
          <a:p>
            <a:pPr algn="ctr">
              <a:lnSpc>
                <a:spcPts val="4800"/>
              </a:lnSpc>
            </a:pPr>
            <a:r>
              <a:rPr lang="ja-JP" altLang="en-US" sz="2800" b="1" dirty="0">
                <a:latin typeface="ＭＳ 明朝" panose="02020609040205080304" pitchFamily="17" charset="-128"/>
                <a:ea typeface="ＭＳ 明朝" panose="02020609040205080304" pitchFamily="17" charset="-128"/>
              </a:rPr>
              <a:t>「何で起業するのか？」</a:t>
            </a:r>
          </a:p>
          <a:p>
            <a:pPr algn="ctr">
              <a:lnSpc>
                <a:spcPts val="4800"/>
              </a:lnSpc>
            </a:pPr>
            <a:r>
              <a:rPr lang="ja-JP" altLang="en-US" sz="2800" b="1" dirty="0">
                <a:latin typeface="ＭＳ 明朝" panose="02020609040205080304" pitchFamily="17" charset="-128"/>
                <a:ea typeface="ＭＳ 明朝" panose="02020609040205080304" pitchFamily="17" charset="-128"/>
              </a:rPr>
              <a:t>が決まらない、ということなのですが</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97331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59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これは、</a:t>
            </a:r>
          </a:p>
          <a:p>
            <a:pPr algn="ctr">
              <a:lnSpc>
                <a:spcPts val="4800"/>
              </a:lnSpc>
            </a:pPr>
            <a:r>
              <a:rPr lang="ja-JP" altLang="en-US" sz="2800" b="1" dirty="0">
                <a:latin typeface="ＭＳ 明朝" panose="02020609040205080304" pitchFamily="17" charset="-128"/>
                <a:ea typeface="ＭＳ 明朝" panose="02020609040205080304" pitchFamily="17" charset="-128"/>
              </a:rPr>
              <a:t>最初に決めてはいけないことなのです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537369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17376"/>
            <a:ext cx="11122926" cy="62324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理由は簡単です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476794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どんなにいい商品でも、</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売れるかどうか、わからない</a:t>
            </a:r>
            <a:r>
              <a:rPr lang="ja-JP" altLang="en-US" sz="2800" b="1" dirty="0">
                <a:latin typeface="ＭＳ 明朝" panose="02020609040205080304" pitchFamily="17" charset="-128"/>
                <a:ea typeface="ＭＳ 明朝" panose="02020609040205080304" pitchFamily="17" charset="-128"/>
              </a:rPr>
              <a:t>からです。</a:t>
            </a:r>
          </a:p>
          <a:p>
            <a:pPr algn="ctr">
              <a:lnSpc>
                <a:spcPts val="4800"/>
              </a:lnSpc>
            </a:pPr>
            <a:r>
              <a:rPr lang="ja-JP" altLang="en-US" sz="2800" b="1" dirty="0">
                <a:latin typeface="ＭＳ 明朝" panose="02020609040205080304" pitchFamily="17" charset="-128"/>
                <a:ea typeface="ＭＳ 明朝" panose="02020609040205080304" pitchFamily="17" charset="-128"/>
              </a:rPr>
              <a:t>なぜなら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3946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4047"/>
            <a:ext cx="11122926" cy="246990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日本には何百万もの会社があって、</a:t>
            </a:r>
          </a:p>
          <a:p>
            <a:pPr algn="ctr">
              <a:lnSpc>
                <a:spcPts val="4800"/>
              </a:lnSpc>
            </a:pPr>
            <a:r>
              <a:rPr lang="ja-JP" altLang="en-US" sz="2800" b="1" dirty="0">
                <a:latin typeface="ＭＳ 明朝" panose="02020609040205080304" pitchFamily="17" charset="-128"/>
                <a:ea typeface="ＭＳ 明朝" panose="02020609040205080304" pitchFamily="17" charset="-128"/>
              </a:rPr>
              <a:t>その会社が何十個、何百個、何千個</a:t>
            </a:r>
            <a:r>
              <a:rPr lang="en-US" altLang="ja-JP"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もの商品を売っています。</a:t>
            </a:r>
          </a:p>
          <a:p>
            <a:pPr algn="ctr">
              <a:lnSpc>
                <a:spcPts val="4800"/>
              </a:lnSpc>
            </a:pPr>
            <a:r>
              <a:rPr lang="ja-JP" altLang="en-US" sz="2800" b="1" dirty="0">
                <a:latin typeface="ＭＳ 明朝" panose="02020609040205080304" pitchFamily="17" charset="-128"/>
                <a:ea typeface="ＭＳ 明朝" panose="02020609040205080304" pitchFamily="17" charset="-128"/>
              </a:rPr>
              <a:t>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319563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日本国内だけで見ても、</a:t>
            </a:r>
          </a:p>
          <a:p>
            <a:pPr algn="ctr">
              <a:lnSpc>
                <a:spcPts val="4800"/>
              </a:lnSpc>
            </a:pPr>
            <a:r>
              <a:rPr lang="ja-JP" altLang="en-US" sz="2800" b="1" dirty="0">
                <a:latin typeface="ＭＳ 明朝" panose="02020609040205080304" pitchFamily="17" charset="-128"/>
                <a:ea typeface="ＭＳ 明朝" panose="02020609040205080304" pitchFamily="17" charset="-128"/>
              </a:rPr>
              <a:t>天文学的な数の商品が</a:t>
            </a:r>
          </a:p>
          <a:p>
            <a:pPr algn="ctr">
              <a:lnSpc>
                <a:spcPts val="4800"/>
              </a:lnSpc>
            </a:pPr>
            <a:r>
              <a:rPr lang="ja-JP" altLang="en-US" sz="2800" b="1" dirty="0">
                <a:latin typeface="ＭＳ 明朝" panose="02020609040205080304" pitchFamily="17" charset="-128"/>
                <a:ea typeface="ＭＳ 明朝" panose="02020609040205080304" pitchFamily="17" charset="-128"/>
              </a:rPr>
              <a:t>売られていることになります。しかし</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41884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412488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ご存知のように、</a:t>
            </a:r>
          </a:p>
          <a:p>
            <a:pPr algn="ctr">
              <a:lnSpc>
                <a:spcPts val="4800"/>
              </a:lnSpc>
            </a:pPr>
            <a:r>
              <a:rPr lang="ja-JP" altLang="en-US" sz="2800" b="1" dirty="0">
                <a:latin typeface="ＭＳ 明朝" panose="02020609040205080304" pitchFamily="17" charset="-128"/>
                <a:ea typeface="ＭＳ 明朝" panose="02020609040205080304" pitchFamily="17" charset="-128"/>
              </a:rPr>
              <a:t>ほとんどの会社は商品が売れなかったり</a:t>
            </a:r>
            <a:r>
              <a:rPr lang="en-US" altLang="ja-JP"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お客さんが来てくれなくて悩んでいます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60509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17376"/>
            <a:ext cx="11122926" cy="62324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もしあなたが社長、起業家なら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762836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4047"/>
            <a:ext cx="11122926" cy="246990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もちろん、例外はあります。</a:t>
            </a:r>
          </a:p>
          <a:p>
            <a:pPr algn="ctr">
              <a:lnSpc>
                <a:spcPts val="4800"/>
              </a:lnSpc>
            </a:pPr>
            <a:r>
              <a:rPr lang="ja-JP" altLang="en-US" sz="2800" b="1" dirty="0">
                <a:latin typeface="ＭＳ 明朝" panose="02020609040205080304" pitchFamily="17" charset="-128"/>
                <a:ea typeface="ＭＳ 明朝" panose="02020609040205080304" pitchFamily="17" charset="-128"/>
              </a:rPr>
              <a:t>ですが、ほとんどの会社は一生懸命</a:t>
            </a:r>
          </a:p>
          <a:p>
            <a:pPr algn="ctr">
              <a:lnSpc>
                <a:spcPts val="4800"/>
              </a:lnSpc>
            </a:pPr>
            <a:r>
              <a:rPr lang="ja-JP" altLang="en-US" sz="2800" b="1" dirty="0">
                <a:latin typeface="ＭＳ 明朝" panose="02020609040205080304" pitchFamily="17" charset="-128"/>
                <a:ea typeface="ＭＳ 明朝" panose="02020609040205080304" pitchFamily="17" charset="-128"/>
              </a:rPr>
              <a:t>お客さんの事を考えて商品を作り、</a:t>
            </a:r>
          </a:p>
          <a:p>
            <a:pPr algn="ctr">
              <a:lnSpc>
                <a:spcPts val="4800"/>
              </a:lnSpc>
            </a:pPr>
            <a:r>
              <a:rPr lang="ja-JP" altLang="en-US" sz="2800" b="1" dirty="0">
                <a:latin typeface="ＭＳ 明朝" panose="02020609040205080304" pitchFamily="17" charset="-128"/>
                <a:ea typeface="ＭＳ 明朝" panose="02020609040205080304" pitchFamily="17" charset="-128"/>
              </a:rPr>
              <a:t>一生懸命働いています。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9068385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79977" y="5311936"/>
            <a:ext cx="11122926" cy="62324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でも、</a:t>
            </a:r>
            <a:r>
              <a:rPr lang="ja-JP" altLang="en-US" sz="2800" b="1" dirty="0">
                <a:solidFill>
                  <a:srgbClr val="C00000"/>
                </a:solidFill>
                <a:latin typeface="ＭＳ 明朝" panose="02020609040205080304" pitchFamily="17" charset="-128"/>
                <a:ea typeface="ＭＳ 明朝" panose="02020609040205080304" pitchFamily="17" charset="-128"/>
              </a:rPr>
              <a:t>売れない</a:t>
            </a:r>
            <a:r>
              <a:rPr lang="ja-JP" altLang="en-US" sz="2800" b="1" dirty="0">
                <a:latin typeface="ＭＳ 明朝" panose="02020609040205080304" pitchFamily="17" charset="-128"/>
                <a:ea typeface="ＭＳ 明朝" panose="02020609040205080304" pitchFamily="17" charset="-128"/>
              </a:rPr>
              <a:t>のです。つまり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42702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5737" y="4425859"/>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いい商品かどうかと、</a:t>
            </a:r>
          </a:p>
          <a:p>
            <a:pPr algn="ctr">
              <a:lnSpc>
                <a:spcPts val="4800"/>
              </a:lnSpc>
            </a:pPr>
            <a:r>
              <a:rPr lang="ja-JP" altLang="en-US" sz="2800" b="1" dirty="0">
                <a:latin typeface="ＭＳ 明朝" panose="02020609040205080304" pitchFamily="17" charset="-128"/>
                <a:ea typeface="ＭＳ 明朝" panose="02020609040205080304" pitchFamily="17" charset="-128"/>
              </a:rPr>
              <a:t>その商品が売れるかどうかは、</a:t>
            </a:r>
          </a:p>
          <a:p>
            <a:pPr algn="ctr">
              <a:lnSpc>
                <a:spcPts val="4800"/>
              </a:lnSpc>
            </a:pPr>
            <a:r>
              <a:rPr lang="ja-JP" altLang="en-US" sz="2800" b="1" dirty="0">
                <a:latin typeface="ＭＳ 明朝" panose="02020609040205080304" pitchFamily="17" charset="-128"/>
                <a:ea typeface="ＭＳ 明朝" panose="02020609040205080304" pitchFamily="17" charset="-128"/>
              </a:rPr>
              <a:t>別物だということです</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601193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なので、今あなたが</a:t>
            </a:r>
          </a:p>
          <a:p>
            <a:pPr algn="ctr">
              <a:lnSpc>
                <a:spcPts val="4800"/>
              </a:lnSpc>
            </a:pPr>
            <a:r>
              <a:rPr lang="ja-JP" altLang="en-US" sz="2800" b="1" dirty="0">
                <a:latin typeface="ＭＳ 明朝" panose="02020609040205080304" pitchFamily="17" charset="-128"/>
                <a:ea typeface="ＭＳ 明朝" panose="02020609040205080304" pitchFamily="17" charset="-128"/>
              </a:rPr>
              <a:t>「起業」「独立」したいと</a:t>
            </a:r>
          </a:p>
          <a:p>
            <a:pPr algn="ctr">
              <a:lnSpc>
                <a:spcPts val="4800"/>
              </a:lnSpc>
            </a:pPr>
            <a:r>
              <a:rPr lang="ja-JP" altLang="en-US" sz="2800" b="1" dirty="0">
                <a:latin typeface="ＭＳ 明朝" panose="02020609040205080304" pitchFamily="17" charset="-128"/>
                <a:ea typeface="ＭＳ 明朝" panose="02020609040205080304" pitchFamily="17" charset="-128"/>
              </a:rPr>
              <a:t>思っているなら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120092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「何屋さんで」起業するのかとか、</a:t>
            </a:r>
          </a:p>
          <a:p>
            <a:pPr algn="ctr">
              <a:lnSpc>
                <a:spcPts val="4800"/>
              </a:lnSpc>
            </a:pPr>
            <a:r>
              <a:rPr lang="ja-JP" altLang="en-US" sz="2800" b="1" dirty="0">
                <a:latin typeface="ＭＳ 明朝" panose="02020609040205080304" pitchFamily="17" charset="-128"/>
                <a:ea typeface="ＭＳ 明朝" panose="02020609040205080304" pitchFamily="17" charset="-128"/>
              </a:rPr>
              <a:t>「どんな商品を」売るのかとか、</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525351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17376"/>
            <a:ext cx="11122926" cy="62324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そういったことを決めないで下さい。</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417669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08577" y="486699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どの商品を選んだとしても、</a:t>
            </a:r>
          </a:p>
          <a:p>
            <a:pPr algn="ctr">
              <a:lnSpc>
                <a:spcPts val="4800"/>
              </a:lnSpc>
            </a:pPr>
            <a:r>
              <a:rPr lang="ja-JP" altLang="en-US" sz="2800" b="1" dirty="0">
                <a:latin typeface="ＭＳ 明朝" panose="02020609040205080304" pitchFamily="17" charset="-128"/>
                <a:ea typeface="ＭＳ 明朝" panose="02020609040205080304" pitchFamily="17" charset="-128"/>
              </a:rPr>
              <a:t>売れるかどうかがわからないからです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839531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それに、最初の商品が売れたとしても、</a:t>
            </a:r>
          </a:p>
          <a:p>
            <a:pPr algn="ctr">
              <a:lnSpc>
                <a:spcPts val="4800"/>
              </a:lnSpc>
            </a:pPr>
            <a:r>
              <a:rPr lang="ja-JP" altLang="en-US" sz="2800" b="1" dirty="0">
                <a:latin typeface="ＭＳ 明朝" panose="02020609040205080304" pitchFamily="17" charset="-128"/>
                <a:ea typeface="ＭＳ 明朝" panose="02020609040205080304" pitchFamily="17" charset="-128"/>
              </a:rPr>
              <a:t>それが２年後３年後も</a:t>
            </a:r>
          </a:p>
          <a:p>
            <a:pPr algn="ctr">
              <a:lnSpc>
                <a:spcPts val="4800"/>
              </a:lnSpc>
            </a:pPr>
            <a:r>
              <a:rPr lang="ja-JP" altLang="en-US" sz="2800" b="1" dirty="0">
                <a:latin typeface="ＭＳ 明朝" panose="02020609040205080304" pitchFamily="17" charset="-128"/>
                <a:ea typeface="ＭＳ 明朝" panose="02020609040205080304" pitchFamily="17" charset="-128"/>
              </a:rPr>
              <a:t>売れ続けるという保証はありません</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99108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59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市場の環境が変わればおしまいです。</a:t>
            </a:r>
          </a:p>
          <a:p>
            <a:pPr algn="ctr">
              <a:lnSpc>
                <a:spcPts val="4800"/>
              </a:lnSpc>
            </a:pPr>
            <a:r>
              <a:rPr lang="ja-JP" altLang="en-US" sz="2800" b="1" dirty="0">
                <a:latin typeface="ＭＳ 明朝" panose="02020609040205080304" pitchFamily="17" charset="-128"/>
                <a:ea typeface="ＭＳ 明朝" panose="02020609040205080304" pitchFamily="17" charset="-128"/>
              </a:rPr>
              <a:t>例えば・・・</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915736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536175"/>
            <a:ext cx="11122926" cy="378565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あなたが美味しいコーヒーを入れる</a:t>
            </a:r>
          </a:p>
          <a:p>
            <a:pPr algn="ctr">
              <a:lnSpc>
                <a:spcPts val="4800"/>
              </a:lnSpc>
            </a:pPr>
            <a:r>
              <a:rPr lang="ja-JP" altLang="en-US" sz="2800" b="1" dirty="0">
                <a:latin typeface="ＭＳ 明朝" panose="02020609040205080304" pitchFamily="17" charset="-128"/>
                <a:ea typeface="ＭＳ 明朝" panose="02020609040205080304" pitchFamily="17" charset="-128"/>
              </a:rPr>
              <a:t>カフェをオープンして、</a:t>
            </a:r>
          </a:p>
          <a:p>
            <a:pPr algn="ctr">
              <a:lnSpc>
                <a:spcPts val="4800"/>
              </a:lnSpc>
            </a:pPr>
            <a:r>
              <a:rPr lang="ja-JP" altLang="en-US" sz="2800" b="1" dirty="0">
                <a:latin typeface="ＭＳ 明朝" panose="02020609040205080304" pitchFamily="17" charset="-128"/>
                <a:ea typeface="ＭＳ 明朝" panose="02020609040205080304" pitchFamily="17" charset="-128"/>
              </a:rPr>
              <a:t>最初の１年はとても流行っていたとしても</a:t>
            </a:r>
            <a:r>
              <a:rPr lang="en-US" altLang="ja-JP" sz="2800" b="1" dirty="0">
                <a:latin typeface="ＭＳ 明朝" panose="02020609040205080304" pitchFamily="17" charset="-128"/>
                <a:ea typeface="ＭＳ 明朝" panose="02020609040205080304" pitchFamily="17" charset="-128"/>
              </a:rPr>
              <a:t>…</a:t>
            </a:r>
          </a:p>
          <a:p>
            <a:pPr algn="ctr">
              <a:lnSpc>
                <a:spcPts val="4800"/>
              </a:lnSpc>
            </a:pP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１年後、近くにスターバックスができたら</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おしまい</a:t>
            </a:r>
            <a:r>
              <a:rPr lang="ja-JP" altLang="en-US" sz="2800" b="1" dirty="0">
                <a:latin typeface="ＭＳ 明朝" panose="02020609040205080304" pitchFamily="17" charset="-128"/>
                <a:ea typeface="ＭＳ 明朝" panose="02020609040205080304" pitchFamily="17" charset="-128"/>
              </a:rPr>
              <a:t>ですよね</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60610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48557" y="4592680"/>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なぜ、</a:t>
            </a:r>
          </a:p>
          <a:p>
            <a:pPr algn="ctr">
              <a:lnSpc>
                <a:spcPts val="4800"/>
              </a:lnSpc>
            </a:pPr>
            <a:r>
              <a:rPr lang="ja-JP" altLang="en-US" sz="2800" b="1" dirty="0">
                <a:latin typeface="ＭＳ 明朝" panose="02020609040205080304" pitchFamily="17" charset="-128"/>
                <a:ea typeface="ＭＳ 明朝" panose="02020609040205080304" pitchFamily="17" charset="-128"/>
              </a:rPr>
              <a:t>新聞を読んではいけないか知っていますか？</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271351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17375"/>
            <a:ext cx="11122926" cy="62324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今、あなたが何歳かはわかりませんが</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793255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85717" y="4383540"/>
            <a:ext cx="11122926" cy="19389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起業したり独立するとなると、</a:t>
            </a:r>
          </a:p>
          <a:p>
            <a:pPr algn="ctr">
              <a:lnSpc>
                <a:spcPts val="4800"/>
              </a:lnSpc>
            </a:pPr>
            <a:r>
              <a:rPr lang="ja-JP" altLang="en-US" sz="2800" b="1" dirty="0">
                <a:latin typeface="ＭＳ 明朝" panose="02020609040205080304" pitchFamily="17" charset="-128"/>
                <a:ea typeface="ＭＳ 明朝" panose="02020609040205080304" pitchFamily="17" charset="-128"/>
              </a:rPr>
              <a:t>その先、自分の力で何十年も</a:t>
            </a:r>
          </a:p>
          <a:p>
            <a:pPr algn="ctr">
              <a:lnSpc>
                <a:spcPts val="4800"/>
              </a:lnSpc>
            </a:pPr>
            <a:r>
              <a:rPr lang="ja-JP" altLang="en-US" sz="2800" b="1" dirty="0">
                <a:latin typeface="ＭＳ 明朝" panose="02020609040205080304" pitchFamily="17" charset="-128"/>
                <a:ea typeface="ＭＳ 明朝" panose="02020609040205080304" pitchFamily="17" charset="-128"/>
              </a:rPr>
              <a:t>食べていかなければいけません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82375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08577" y="4425859"/>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もしあなたが今</a:t>
            </a:r>
            <a:r>
              <a:rPr lang="en-US" altLang="ja-JP" sz="2800" b="1" dirty="0">
                <a:latin typeface="ＭＳ 明朝" panose="02020609040205080304" pitchFamily="17" charset="-128"/>
                <a:ea typeface="ＭＳ 明朝" panose="02020609040205080304" pitchFamily="17" charset="-128"/>
              </a:rPr>
              <a:t>30</a:t>
            </a:r>
            <a:r>
              <a:rPr lang="ja-JP" altLang="en-US" sz="2800" b="1" dirty="0">
                <a:latin typeface="ＭＳ 明朝" panose="02020609040205080304" pitchFamily="17" charset="-128"/>
                <a:ea typeface="ＭＳ 明朝" panose="02020609040205080304" pitchFamily="17" charset="-128"/>
              </a:rPr>
              <a:t>代、</a:t>
            </a:r>
            <a:r>
              <a:rPr lang="en-US" altLang="ja-JP" sz="2800" b="1" dirty="0">
                <a:latin typeface="ＭＳ 明朝" panose="02020609040205080304" pitchFamily="17" charset="-128"/>
                <a:ea typeface="ＭＳ 明朝" panose="02020609040205080304" pitchFamily="17" charset="-128"/>
              </a:rPr>
              <a:t>40</a:t>
            </a:r>
            <a:r>
              <a:rPr lang="ja-JP" altLang="en-US" sz="2800" b="1" dirty="0">
                <a:latin typeface="ＭＳ 明朝" panose="02020609040205080304" pitchFamily="17" charset="-128"/>
                <a:ea typeface="ＭＳ 明朝" panose="02020609040205080304" pitchFamily="17" charset="-128"/>
              </a:rPr>
              <a:t>代なら、</a:t>
            </a:r>
          </a:p>
          <a:p>
            <a:pPr algn="ctr">
              <a:lnSpc>
                <a:spcPts val="4800"/>
              </a:lnSpc>
            </a:pPr>
            <a:r>
              <a:rPr lang="ja-JP" altLang="en-US" sz="2800" b="1" dirty="0">
                <a:latin typeface="ＭＳ 明朝" panose="02020609040205080304" pitchFamily="17" charset="-128"/>
                <a:ea typeface="ＭＳ 明朝" panose="02020609040205080304" pitchFamily="17" charset="-128"/>
              </a:rPr>
              <a:t>この先最低でも</a:t>
            </a:r>
            <a:r>
              <a:rPr lang="en-US" altLang="ja-JP" sz="2800" b="1" dirty="0">
                <a:latin typeface="ＭＳ 明朝" panose="02020609040205080304" pitchFamily="17" charset="-128"/>
                <a:ea typeface="ＭＳ 明朝" panose="02020609040205080304" pitchFamily="17" charset="-128"/>
              </a:rPr>
              <a:t>30</a:t>
            </a:r>
            <a:r>
              <a:rPr lang="ja-JP" altLang="en-US" sz="2800" b="1" dirty="0">
                <a:latin typeface="ＭＳ 明朝" panose="02020609040205080304" pitchFamily="17" charset="-128"/>
                <a:ea typeface="ＭＳ 明朝" panose="02020609040205080304" pitchFamily="17" charset="-128"/>
              </a:rPr>
              <a:t>年～</a:t>
            </a:r>
            <a:r>
              <a:rPr lang="en-US" altLang="ja-JP" sz="2800" b="1" dirty="0">
                <a:latin typeface="ＭＳ 明朝" panose="02020609040205080304" pitchFamily="17" charset="-128"/>
                <a:ea typeface="ＭＳ 明朝" panose="02020609040205080304" pitchFamily="17" charset="-128"/>
              </a:rPr>
              <a:t>40</a:t>
            </a:r>
            <a:r>
              <a:rPr lang="ja-JP" altLang="en-US" sz="2800" b="1" dirty="0">
                <a:latin typeface="ＭＳ 明朝" panose="02020609040205080304" pitchFamily="17" charset="-128"/>
                <a:ea typeface="ＭＳ 明朝" panose="02020609040205080304" pitchFamily="17" charset="-128"/>
              </a:rPr>
              <a:t>年くらいは</a:t>
            </a:r>
          </a:p>
          <a:p>
            <a:pPr algn="ctr">
              <a:lnSpc>
                <a:spcPts val="4800"/>
              </a:lnSpc>
            </a:pPr>
            <a:r>
              <a:rPr lang="ja-JP" altLang="en-US" sz="2800" b="1" dirty="0">
                <a:latin typeface="ＭＳ 明朝" panose="02020609040205080304" pitchFamily="17" charset="-128"/>
                <a:ea typeface="ＭＳ 明朝" panose="02020609040205080304" pitchFamily="17" charset="-128"/>
              </a:rPr>
              <a:t>稼ぎ続けなければいけませんから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203897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4425859"/>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あなたの人生の命運を</a:t>
            </a:r>
          </a:p>
          <a:p>
            <a:pPr algn="ctr">
              <a:lnSpc>
                <a:spcPts val="4800"/>
              </a:lnSpc>
            </a:pPr>
            <a:r>
              <a:rPr lang="ja-JP" altLang="en-US" sz="2800" b="1" dirty="0">
                <a:latin typeface="ＭＳ 明朝" panose="02020609040205080304" pitchFamily="17" charset="-128"/>
                <a:ea typeface="ＭＳ 明朝" panose="02020609040205080304" pitchFamily="17" charset="-128"/>
              </a:rPr>
              <a:t>「その商品に賭ける」ギャンブルのような</a:t>
            </a:r>
          </a:p>
          <a:p>
            <a:pPr algn="ctr">
              <a:lnSpc>
                <a:spcPts val="4800"/>
              </a:lnSpc>
            </a:pPr>
            <a:r>
              <a:rPr lang="ja-JP" altLang="en-US" sz="2800" b="1" dirty="0">
                <a:latin typeface="ＭＳ 明朝" panose="02020609040205080304" pitchFamily="17" charset="-128"/>
                <a:ea typeface="ＭＳ 明朝" panose="02020609040205080304" pitchFamily="17" charset="-128"/>
              </a:rPr>
              <a:t>起業はリスクが高いのです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4356163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62857" y="4425859"/>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間違っても、なけなしの金を投入して、</a:t>
            </a:r>
          </a:p>
          <a:p>
            <a:pPr algn="ctr">
              <a:lnSpc>
                <a:spcPts val="4800"/>
              </a:lnSpc>
            </a:pPr>
            <a:r>
              <a:rPr lang="ja-JP" altLang="en-US" sz="2800" b="1" dirty="0">
                <a:latin typeface="ＭＳ 明朝" panose="02020609040205080304" pitchFamily="17" charset="-128"/>
                <a:ea typeface="ＭＳ 明朝" panose="02020609040205080304" pitchFamily="17" charset="-128"/>
              </a:rPr>
              <a:t>商品を仕入れて起業する。</a:t>
            </a:r>
          </a:p>
          <a:p>
            <a:pPr algn="ctr">
              <a:lnSpc>
                <a:spcPts val="4800"/>
              </a:lnSpc>
            </a:pPr>
            <a:r>
              <a:rPr lang="ja-JP" altLang="en-US" sz="2800" b="1" dirty="0">
                <a:latin typeface="ＭＳ 明朝" panose="02020609040205080304" pitchFamily="17" charset="-128"/>
                <a:ea typeface="ＭＳ 明朝" panose="02020609040205080304" pitchFamily="17" charset="-128"/>
              </a:rPr>
              <a:t>なんて起業をしてはいけません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790192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08577" y="5041412"/>
            <a:ext cx="11122926" cy="1238801"/>
          </a:xfrm>
          <a:prstGeom prst="rect">
            <a:avLst/>
          </a:prstGeom>
          <a:noFill/>
        </p:spPr>
        <p:txBody>
          <a:bodyPr wrap="square" rtlCol="0" anchor="ctr">
            <a:spAutoFit/>
          </a:bodyPr>
          <a:lstStyle/>
          <a:p>
            <a:pPr algn="ctr">
              <a:lnSpc>
                <a:spcPts val="4800"/>
              </a:lnSpc>
            </a:pPr>
            <a:r>
              <a:rPr lang="en-US" altLang="ja-JP" sz="2800" b="1">
                <a:latin typeface="ＭＳ 明朝" panose="02020609040205080304" pitchFamily="17" charset="-128"/>
                <a:ea typeface="ＭＳ 明朝" panose="02020609040205080304" pitchFamily="17" charset="-128"/>
              </a:rPr>
              <a:t>2</a:t>
            </a:r>
            <a:r>
              <a:rPr lang="ja-JP" altLang="en-US" sz="2800" b="1" dirty="0">
                <a:latin typeface="ＭＳ 明朝" panose="02020609040205080304" pitchFamily="17" charset="-128"/>
                <a:ea typeface="ＭＳ 明朝" panose="02020609040205080304" pitchFamily="17" charset="-128"/>
              </a:rPr>
              <a:t>つ目の間違いは、</a:t>
            </a:r>
          </a:p>
          <a:p>
            <a:pPr algn="ctr">
              <a:lnSpc>
                <a:spcPts val="4800"/>
              </a:lnSpc>
            </a:pPr>
            <a:r>
              <a:rPr lang="ja-JP" altLang="en-US" sz="2800" b="1" dirty="0">
                <a:latin typeface="ＭＳ 明朝" panose="02020609040205080304" pitchFamily="17" charset="-128"/>
                <a:ea typeface="ＭＳ 明朝" panose="02020609040205080304" pitchFamily="17" charset="-128"/>
              </a:rPr>
              <a:t>新聞を読むことです。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607611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54297" y="5041412"/>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新聞を読んではいけませんし、</a:t>
            </a:r>
          </a:p>
          <a:p>
            <a:pPr algn="ctr">
              <a:lnSpc>
                <a:spcPts val="4800"/>
              </a:lnSpc>
            </a:pPr>
            <a:r>
              <a:rPr lang="ja-JP" altLang="en-US" sz="2800" b="1" dirty="0">
                <a:latin typeface="ＭＳ 明朝" panose="02020609040205080304" pitchFamily="17" charset="-128"/>
                <a:ea typeface="ＭＳ 明朝" panose="02020609040205080304" pitchFamily="17" charset="-128"/>
              </a:rPr>
              <a:t>ニュースも見ないでください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532583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成功哲学の元祖と呼ばれる</a:t>
            </a:r>
          </a:p>
          <a:p>
            <a:pPr algn="ctr">
              <a:lnSpc>
                <a:spcPts val="4800"/>
              </a:lnSpc>
            </a:pPr>
            <a:r>
              <a:rPr lang="ja-JP" altLang="en-US" sz="2800" b="1" dirty="0">
                <a:latin typeface="ＭＳ 明朝" panose="02020609040205080304" pitchFamily="17" charset="-128"/>
                <a:ea typeface="ＭＳ 明朝" panose="02020609040205080304" pitchFamily="17" charset="-128"/>
              </a:rPr>
              <a:t>アール・ナイチンゲールは</a:t>
            </a:r>
          </a:p>
          <a:p>
            <a:pPr algn="ctr">
              <a:lnSpc>
                <a:spcPts val="4800"/>
              </a:lnSpc>
            </a:pPr>
            <a:r>
              <a:rPr lang="ja-JP" altLang="en-US" sz="2800" b="1" dirty="0">
                <a:latin typeface="ＭＳ 明朝" panose="02020609040205080304" pitchFamily="17" charset="-128"/>
                <a:ea typeface="ＭＳ 明朝" panose="02020609040205080304" pitchFamily="17" charset="-128"/>
              </a:rPr>
              <a:t>こう言いました</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952064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59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「もしあなたの周りに成功しているお手本</a:t>
            </a:r>
          </a:p>
          <a:p>
            <a:pPr algn="ctr">
              <a:lnSpc>
                <a:spcPts val="4800"/>
              </a:lnSpc>
            </a:pPr>
            <a:r>
              <a:rPr lang="ja-JP" altLang="en-US" sz="2800" b="1" dirty="0">
                <a:latin typeface="ＭＳ 明朝" panose="02020609040205080304" pitchFamily="17" charset="-128"/>
                <a:ea typeface="ＭＳ 明朝" panose="02020609040205080304" pitchFamily="17" charset="-128"/>
              </a:rPr>
              <a:t>となるような人がいなければ</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2266833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4047"/>
            <a:ext cx="11122926" cy="246990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周りの人がしていることをじっくり観察し</a:t>
            </a:r>
            <a:r>
              <a:rPr lang="en-US" altLang="ja-JP"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それと全く</a:t>
            </a:r>
            <a:r>
              <a:rPr lang="ja-JP" altLang="en-US" sz="2800" b="1" dirty="0">
                <a:solidFill>
                  <a:srgbClr val="C00000"/>
                </a:solidFill>
                <a:latin typeface="ＭＳ 明朝" panose="02020609040205080304" pitchFamily="17" charset="-128"/>
                <a:ea typeface="ＭＳ 明朝" panose="02020609040205080304" pitchFamily="17" charset="-128"/>
              </a:rPr>
              <a:t>逆</a:t>
            </a:r>
            <a:r>
              <a:rPr lang="ja-JP" altLang="en-US" sz="2800" b="1" dirty="0">
                <a:latin typeface="ＭＳ 明朝" panose="02020609040205080304" pitchFamily="17" charset="-128"/>
                <a:ea typeface="ＭＳ 明朝" panose="02020609040205080304" pitchFamily="17" charset="-128"/>
              </a:rPr>
              <a:t>のことをせよ。</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なぜなら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84093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600"/>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もしあなたが、</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収入を増やしたいと思っているなら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441291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459504"/>
            <a:ext cx="11122926" cy="1938992"/>
          </a:xfrm>
          <a:prstGeom prst="rect">
            <a:avLst/>
          </a:prstGeom>
          <a:noFill/>
        </p:spPr>
        <p:txBody>
          <a:bodyPr wrap="square" rtlCol="0" anchor="ctr">
            <a:spAutoFit/>
          </a:bodyPr>
          <a:lstStyle/>
          <a:p>
            <a:pPr algn="ctr">
              <a:lnSpc>
                <a:spcPts val="4800"/>
              </a:lnSpc>
            </a:pPr>
            <a:r>
              <a:rPr lang="en-US" altLang="ja-JP" sz="4000" b="1" dirty="0">
                <a:solidFill>
                  <a:srgbClr val="C00000"/>
                </a:solidFill>
                <a:latin typeface="ＭＳ 明朝" panose="02020609040205080304" pitchFamily="17" charset="-128"/>
                <a:ea typeface="ＭＳ 明朝" panose="02020609040205080304" pitchFamily="17" charset="-128"/>
              </a:rPr>
              <a:t>『</a:t>
            </a:r>
            <a:r>
              <a:rPr lang="ja-JP" altLang="en-US" sz="4000" b="1" dirty="0">
                <a:solidFill>
                  <a:srgbClr val="C00000"/>
                </a:solidFill>
                <a:latin typeface="ＭＳ 明朝" panose="02020609040205080304" pitchFamily="17" charset="-128"/>
                <a:ea typeface="ＭＳ 明朝" panose="02020609040205080304" pitchFamily="17" charset="-128"/>
              </a:rPr>
              <a:t>一般大衆は常に間違っている</a:t>
            </a:r>
            <a:r>
              <a:rPr lang="en-US" altLang="ja-JP" sz="4000" b="1" dirty="0">
                <a:solidFill>
                  <a:srgbClr val="C00000"/>
                </a:solidFill>
                <a:latin typeface="ＭＳ 明朝" panose="02020609040205080304" pitchFamily="17" charset="-128"/>
                <a:ea typeface="ＭＳ 明朝" panose="02020609040205080304" pitchFamily="17" charset="-128"/>
              </a:rPr>
              <a:t>』</a:t>
            </a:r>
          </a:p>
          <a:p>
            <a:pPr algn="ctr">
              <a:lnSpc>
                <a:spcPts val="4800"/>
              </a:lnSpc>
            </a:pPr>
            <a:endParaRPr lang="en-US" altLang="ja-JP" sz="32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からだ</a:t>
            </a:r>
            <a:r>
              <a:rPr lang="en-US" altLang="ja-JP" sz="2800" b="1" dirty="0">
                <a:latin typeface="ＭＳ 明朝" panose="02020609040205080304" pitchFamily="17" charset="-128"/>
                <a:ea typeface="ＭＳ 明朝" panose="02020609040205080304" pitchFamily="17" charset="-128"/>
              </a:rPr>
              <a:t>…</a:t>
            </a:r>
            <a:r>
              <a:rPr lang="ja-JP" altLang="en-US"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751972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17376"/>
            <a:ext cx="11122926" cy="62324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よく考えてみてください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9454502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4047"/>
            <a:ext cx="11122926" cy="246990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成功するということは、</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勝ち組になる</a:t>
            </a:r>
            <a:r>
              <a:rPr lang="ja-JP" altLang="en-US" sz="2800" b="1" dirty="0">
                <a:latin typeface="ＭＳ 明朝" panose="02020609040205080304" pitchFamily="17" charset="-128"/>
                <a:ea typeface="ＭＳ 明朝" panose="02020609040205080304" pitchFamily="17" charset="-128"/>
              </a:rPr>
              <a:t>ということですよね。</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それはつまり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293427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59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ちょっと残酷な言い方かもしれませんが、</a:t>
            </a:r>
          </a:p>
          <a:p>
            <a:pPr algn="ctr">
              <a:lnSpc>
                <a:spcPts val="4800"/>
              </a:lnSpc>
            </a:pPr>
            <a:r>
              <a:rPr lang="ja-JP" altLang="en-US" sz="2800" b="1" dirty="0">
                <a:latin typeface="ＭＳ 明朝" panose="02020609040205080304" pitchFamily="17" charset="-128"/>
                <a:ea typeface="ＭＳ 明朝" panose="02020609040205080304" pitchFamily="17" charset="-128"/>
              </a:rPr>
              <a:t>勝ち組がいるということは負け組がいるということです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621894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31437" y="4387868"/>
            <a:ext cx="11122926" cy="1845698"/>
          </a:xfrm>
          <a:prstGeom prst="rect">
            <a:avLst/>
          </a:prstGeom>
          <a:noFill/>
        </p:spPr>
        <p:txBody>
          <a:bodyPr wrap="square" rtlCol="0" anchor="ctr">
            <a:spAutoFit/>
          </a:bodyPr>
          <a:lstStyle/>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年収</a:t>
            </a:r>
            <a:r>
              <a:rPr lang="en-US" altLang="ja-JP" sz="2800" b="1" dirty="0">
                <a:solidFill>
                  <a:srgbClr val="C00000"/>
                </a:solidFill>
                <a:latin typeface="ＭＳ 明朝" panose="02020609040205080304" pitchFamily="17" charset="-128"/>
                <a:ea typeface="ＭＳ 明朝" panose="02020609040205080304" pitchFamily="17" charset="-128"/>
              </a:rPr>
              <a:t>2,000</a:t>
            </a:r>
            <a:r>
              <a:rPr lang="ja-JP" altLang="en-US" sz="2800" b="1" dirty="0">
                <a:solidFill>
                  <a:srgbClr val="C00000"/>
                </a:solidFill>
                <a:latin typeface="ＭＳ 明朝" panose="02020609040205080304" pitchFamily="17" charset="-128"/>
                <a:ea typeface="ＭＳ 明朝" panose="02020609040205080304" pitchFamily="17" charset="-128"/>
              </a:rPr>
              <a:t>万円</a:t>
            </a:r>
            <a:r>
              <a:rPr lang="ja-JP" altLang="en-US" sz="2800" b="1" dirty="0">
                <a:latin typeface="ＭＳ 明朝" panose="02020609040205080304" pitchFamily="17" charset="-128"/>
                <a:ea typeface="ＭＳ 明朝" panose="02020609040205080304" pitchFamily="17" charset="-128"/>
              </a:rPr>
              <a:t>を超える人が、</a:t>
            </a:r>
          </a:p>
          <a:p>
            <a:pPr algn="ctr">
              <a:lnSpc>
                <a:spcPts val="4800"/>
              </a:lnSpc>
            </a:pPr>
            <a:r>
              <a:rPr lang="ja-JP" altLang="en-US" sz="2800" b="1" dirty="0">
                <a:latin typeface="ＭＳ 明朝" panose="02020609040205080304" pitchFamily="17" charset="-128"/>
                <a:ea typeface="ＭＳ 明朝" panose="02020609040205080304" pitchFamily="17" charset="-128"/>
              </a:rPr>
              <a:t>日本人全員の４％以下であることを</a:t>
            </a:r>
          </a:p>
          <a:p>
            <a:pPr algn="ctr">
              <a:lnSpc>
                <a:spcPts val="4800"/>
              </a:lnSpc>
            </a:pPr>
            <a:r>
              <a:rPr lang="ja-JP" altLang="en-US" sz="2800" b="1" dirty="0">
                <a:latin typeface="ＭＳ 明朝" panose="02020609040205080304" pitchFamily="17" charset="-128"/>
                <a:ea typeface="ＭＳ 明朝" panose="02020609040205080304" pitchFamily="17" charset="-128"/>
              </a:rPr>
              <a:t>考えると</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756800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445551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少数の勝ち組と大多数の負け組ということ</a:t>
            </a:r>
          </a:p>
          <a:p>
            <a:pPr algn="ctr">
              <a:lnSpc>
                <a:spcPts val="4800"/>
              </a:lnSpc>
            </a:pPr>
            <a:r>
              <a:rPr lang="ja-JP" altLang="en-US" sz="2800" b="1" dirty="0">
                <a:latin typeface="ＭＳ 明朝" panose="02020609040205080304" pitchFamily="17" charset="-128"/>
                <a:ea typeface="ＭＳ 明朝" panose="02020609040205080304" pitchFamily="17" charset="-128"/>
              </a:rPr>
              <a:t>になります。さらに</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072251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43951"/>
            <a:ext cx="11122926" cy="3170099"/>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値札を見ずに買い物ができるようになるには、</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年収で</a:t>
            </a:r>
            <a:r>
              <a:rPr lang="en-US" altLang="ja-JP" sz="2800" b="1" dirty="0">
                <a:solidFill>
                  <a:srgbClr val="C00000"/>
                </a:solidFill>
                <a:latin typeface="ＭＳ 明朝" panose="02020609040205080304" pitchFamily="17" charset="-128"/>
                <a:ea typeface="ＭＳ 明朝" panose="02020609040205080304" pitchFamily="17" charset="-128"/>
              </a:rPr>
              <a:t>3,000</a:t>
            </a:r>
            <a:r>
              <a:rPr lang="ja-JP" altLang="en-US" sz="2800" b="1" dirty="0">
                <a:solidFill>
                  <a:srgbClr val="C00000"/>
                </a:solidFill>
                <a:latin typeface="ＭＳ 明朝" panose="02020609040205080304" pitchFamily="17" charset="-128"/>
                <a:ea typeface="ＭＳ 明朝" panose="02020609040205080304" pitchFamily="17" charset="-128"/>
              </a:rPr>
              <a:t>万円以上</a:t>
            </a:r>
            <a:r>
              <a:rPr lang="ja-JP" altLang="en-US" sz="2800" b="1" dirty="0">
                <a:latin typeface="ＭＳ 明朝" panose="02020609040205080304" pitchFamily="17" charset="-128"/>
                <a:ea typeface="ＭＳ 明朝" panose="02020609040205080304" pitchFamily="17" charset="-128"/>
              </a:rPr>
              <a:t>と言われているので、</a:t>
            </a:r>
          </a:p>
          <a:p>
            <a:pPr algn="ctr">
              <a:lnSpc>
                <a:spcPts val="4800"/>
              </a:lnSpc>
            </a:pPr>
            <a:r>
              <a:rPr lang="ja-JP" altLang="en-US" sz="2800" b="1" dirty="0">
                <a:latin typeface="ＭＳ 明朝" panose="02020609040205080304" pitchFamily="17" charset="-128"/>
                <a:ea typeface="ＭＳ 明朝" panose="02020609040205080304" pitchFamily="17" charset="-128"/>
              </a:rPr>
              <a:t>その割合はもっと極端になるでしょう。</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kumimoji="1"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923851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612847"/>
            <a:ext cx="11122926" cy="563231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人と</a:t>
            </a:r>
            <a:r>
              <a:rPr lang="ja-JP" altLang="en-US" sz="2800" b="1" dirty="0">
                <a:solidFill>
                  <a:srgbClr val="C00000"/>
                </a:solidFill>
                <a:latin typeface="ＭＳ 明朝" panose="02020609040205080304" pitchFamily="17" charset="-128"/>
                <a:ea typeface="ＭＳ 明朝" panose="02020609040205080304" pitchFamily="17" charset="-128"/>
              </a:rPr>
              <a:t>違う結果</a:t>
            </a:r>
            <a:r>
              <a:rPr lang="ja-JP" altLang="en-US" sz="2800" b="1" dirty="0">
                <a:latin typeface="ＭＳ 明朝" panose="02020609040205080304" pitchFamily="17" charset="-128"/>
                <a:ea typeface="ＭＳ 明朝" panose="02020609040205080304" pitchFamily="17" charset="-128"/>
              </a:rPr>
              <a:t>が欲しければ</a:t>
            </a:r>
            <a:r>
              <a:rPr lang="en-US" altLang="ja-JP" sz="2800" b="1" dirty="0">
                <a:latin typeface="ＭＳ 明朝" panose="02020609040205080304" pitchFamily="17" charset="-128"/>
                <a:ea typeface="ＭＳ 明朝" panose="02020609040205080304" pitchFamily="17" charset="-128"/>
              </a:rPr>
              <a:t>…</a:t>
            </a:r>
          </a:p>
          <a:p>
            <a:pPr algn="ctr">
              <a:lnSpc>
                <a:spcPts val="4800"/>
              </a:lnSpc>
            </a:pP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人と同じ行動をしてはいけない、</a:t>
            </a:r>
          </a:p>
          <a:p>
            <a:pPr algn="ctr">
              <a:lnSpc>
                <a:spcPts val="4800"/>
              </a:lnSpc>
            </a:pPr>
            <a:r>
              <a:rPr lang="ja-JP" altLang="en-US" sz="2800" b="1" dirty="0">
                <a:latin typeface="ＭＳ 明朝" panose="02020609040205080304" pitchFamily="17" charset="-128"/>
                <a:ea typeface="ＭＳ 明朝" panose="02020609040205080304" pitchFamily="17" charset="-128"/>
              </a:rPr>
              <a:t>人と同じ情報を取ってはいけない、</a:t>
            </a:r>
          </a:p>
          <a:p>
            <a:pPr algn="ctr">
              <a:lnSpc>
                <a:spcPts val="4800"/>
              </a:lnSpc>
            </a:pPr>
            <a:r>
              <a:rPr lang="ja-JP" altLang="en-US" sz="2800" b="1" dirty="0">
                <a:latin typeface="ＭＳ 明朝" panose="02020609040205080304" pitchFamily="17" charset="-128"/>
                <a:ea typeface="ＭＳ 明朝" panose="02020609040205080304" pitchFamily="17" charset="-128"/>
              </a:rPr>
              <a:t>人と同じ考え方をしてはいけない、</a:t>
            </a:r>
          </a:p>
          <a:p>
            <a:pPr algn="ctr">
              <a:lnSpc>
                <a:spcPts val="4800"/>
              </a:lnSpc>
            </a:pP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en-US" altLang="ja-JP" sz="2800" b="1" dirty="0">
                <a:latin typeface="ＭＳ 明朝" panose="02020609040205080304" pitchFamily="17" charset="-128"/>
                <a:ea typeface="ＭＳ 明朝" panose="02020609040205080304" pitchFamily="17" charset="-128"/>
              </a:rPr>
              <a:t>…</a:t>
            </a:r>
            <a:r>
              <a:rPr lang="ja-JP" altLang="en-US" sz="2800" b="1" dirty="0">
                <a:latin typeface="ＭＳ 明朝" panose="02020609040205080304" pitchFamily="17" charset="-128"/>
                <a:ea typeface="ＭＳ 明朝" panose="02020609040205080304" pitchFamily="17" charset="-128"/>
              </a:rPr>
              <a:t>ということです。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株式投資の世界では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1035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fade">
                                      <p:cBhvr>
                                        <p:cTn id="3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たった１０％の勝ち組投資家と、</a:t>
            </a:r>
          </a:p>
          <a:p>
            <a:pPr algn="ctr">
              <a:lnSpc>
                <a:spcPts val="4800"/>
              </a:lnSpc>
            </a:pPr>
            <a:r>
              <a:rPr lang="ja-JP" altLang="en-US" sz="2800" b="1" dirty="0">
                <a:latin typeface="ＭＳ 明朝" panose="02020609040205080304" pitchFamily="17" charset="-128"/>
                <a:ea typeface="ＭＳ 明朝" panose="02020609040205080304" pitchFamily="17" charset="-128"/>
              </a:rPr>
              <a:t>９０</a:t>
            </a:r>
            <a:r>
              <a:rPr lang="en-US" altLang="ja-JP" sz="2800" b="1" dirty="0">
                <a:latin typeface="ＭＳ 明朝" panose="02020609040205080304" pitchFamily="17" charset="-128"/>
                <a:ea typeface="ＭＳ 明朝" panose="02020609040205080304" pitchFamily="17" charset="-128"/>
              </a:rPr>
              <a:t>%</a:t>
            </a:r>
            <a:r>
              <a:rPr lang="ja-JP" altLang="en-US" sz="2800" b="1" dirty="0">
                <a:latin typeface="ＭＳ 明朝" panose="02020609040205080304" pitchFamily="17" charset="-128"/>
                <a:ea typeface="ＭＳ 明朝" panose="02020609040205080304" pitchFamily="17" charset="-128"/>
              </a:rPr>
              <a:t>の負け組投資家に分かれると</a:t>
            </a:r>
          </a:p>
          <a:p>
            <a:pPr algn="ctr">
              <a:lnSpc>
                <a:spcPts val="4800"/>
              </a:lnSpc>
            </a:pPr>
            <a:r>
              <a:rPr lang="ja-JP" altLang="en-US" sz="2800" b="1" dirty="0">
                <a:latin typeface="ＭＳ 明朝" panose="02020609040205080304" pitchFamily="17" charset="-128"/>
                <a:ea typeface="ＭＳ 明朝" panose="02020609040205080304" pitchFamily="17" charset="-128"/>
              </a:rPr>
              <a:t>言われます。つまり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418050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９０</a:t>
            </a:r>
            <a:r>
              <a:rPr lang="en-US" altLang="ja-JP" sz="2800" b="1" dirty="0">
                <a:latin typeface="ＭＳ 明朝" panose="02020609040205080304" pitchFamily="17" charset="-128"/>
                <a:ea typeface="ＭＳ 明朝" panose="02020609040205080304" pitchFamily="17" charset="-128"/>
              </a:rPr>
              <a:t>%</a:t>
            </a:r>
            <a:r>
              <a:rPr lang="ja-JP" altLang="en-US" sz="2800" b="1" dirty="0">
                <a:latin typeface="ＭＳ 明朝" panose="02020609040205080304" pitchFamily="17" charset="-128"/>
                <a:ea typeface="ＭＳ 明朝" panose="02020609040205080304" pitchFamily="17" charset="-128"/>
              </a:rPr>
              <a:t>以上の投資家は</a:t>
            </a:r>
            <a:r>
              <a:rPr lang="ja-JP" altLang="en-US" sz="2800" b="1" dirty="0">
                <a:solidFill>
                  <a:srgbClr val="C00000"/>
                </a:solidFill>
                <a:latin typeface="ＭＳ 明朝" panose="02020609040205080304" pitchFamily="17" charset="-128"/>
                <a:ea typeface="ＭＳ 明朝" panose="02020609040205080304" pitchFamily="17" charset="-128"/>
              </a:rPr>
              <a:t>負けて損</a:t>
            </a:r>
            <a:r>
              <a:rPr lang="ja-JP" altLang="en-US" sz="2800" b="1" dirty="0">
                <a:latin typeface="ＭＳ 明朝" panose="02020609040205080304" pitchFamily="17" charset="-128"/>
                <a:ea typeface="ＭＳ 明朝" panose="02020609040205080304" pitchFamily="17" charset="-128"/>
              </a:rPr>
              <a:t>をしますが、</a:t>
            </a:r>
          </a:p>
          <a:p>
            <a:pPr algn="ctr">
              <a:lnSpc>
                <a:spcPts val="4800"/>
              </a:lnSpc>
            </a:pPr>
            <a:r>
              <a:rPr lang="ja-JP" altLang="en-US" sz="2800" b="1" dirty="0">
                <a:latin typeface="ＭＳ 明朝" panose="02020609040205080304" pitchFamily="17" charset="-128"/>
                <a:ea typeface="ＭＳ 明朝" panose="02020609040205080304" pitchFamily="17" charset="-128"/>
              </a:rPr>
              <a:t>１０</a:t>
            </a:r>
            <a:r>
              <a:rPr lang="en-US" altLang="ja-JP" sz="2800" b="1" dirty="0">
                <a:latin typeface="ＭＳ 明朝" panose="02020609040205080304" pitchFamily="17" charset="-128"/>
                <a:ea typeface="ＭＳ 明朝" panose="02020609040205080304" pitchFamily="17" charset="-128"/>
              </a:rPr>
              <a:t>%</a:t>
            </a:r>
            <a:r>
              <a:rPr lang="ja-JP" altLang="en-US" sz="2800" b="1" dirty="0">
                <a:latin typeface="ＭＳ 明朝" panose="02020609040205080304" pitchFamily="17" charset="-128"/>
                <a:ea typeface="ＭＳ 明朝" panose="02020609040205080304" pitchFamily="17" charset="-128"/>
              </a:rPr>
              <a:t>以下の一部の優秀な投資家がその負け</a:t>
            </a:r>
          </a:p>
          <a:p>
            <a:pPr algn="ctr">
              <a:lnSpc>
                <a:spcPts val="4800"/>
              </a:lnSpc>
            </a:pPr>
            <a:r>
              <a:rPr lang="ja-JP" altLang="en-US" sz="2800" b="1" dirty="0">
                <a:latin typeface="ＭＳ 明朝" panose="02020609040205080304" pitchFamily="17" charset="-128"/>
                <a:ea typeface="ＭＳ 明朝" panose="02020609040205080304" pitchFamily="17" charset="-128"/>
              </a:rPr>
              <a:t>の全てを勝ちで持っていくということです。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97962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43952"/>
            <a:ext cx="11122926" cy="3170099"/>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あなたは、</a:t>
            </a:r>
            <a:r>
              <a:rPr lang="ja-JP" altLang="en-US" sz="2800" b="1" dirty="0">
                <a:solidFill>
                  <a:srgbClr val="C00000"/>
                </a:solidFill>
                <a:latin typeface="ＭＳ 明朝" panose="02020609040205080304" pitchFamily="17" charset="-128"/>
                <a:ea typeface="ＭＳ 明朝" panose="02020609040205080304" pitchFamily="17" charset="-128"/>
              </a:rPr>
              <a:t>収入目標</a:t>
            </a:r>
            <a:r>
              <a:rPr lang="ja-JP" altLang="en-US" sz="2800" b="1" dirty="0">
                <a:latin typeface="ＭＳ 明朝" panose="02020609040205080304" pitchFamily="17" charset="-128"/>
                <a:ea typeface="ＭＳ 明朝" panose="02020609040205080304" pitchFamily="17" charset="-128"/>
              </a:rPr>
              <a:t>を立てる</a:t>
            </a:r>
          </a:p>
          <a:p>
            <a:pPr algn="ctr">
              <a:lnSpc>
                <a:spcPts val="4800"/>
              </a:lnSpc>
            </a:pPr>
            <a:r>
              <a:rPr lang="ja-JP" altLang="en-US" sz="2800" b="1" dirty="0">
                <a:latin typeface="ＭＳ 明朝" panose="02020609040205080304" pitchFamily="17" charset="-128"/>
                <a:ea typeface="ＭＳ 明朝" panose="02020609040205080304" pitchFamily="17" charset="-128"/>
              </a:rPr>
              <a:t>ベストなタイミングがいつなのか、知っていますか？</a:t>
            </a:r>
          </a:p>
          <a:p>
            <a:pPr algn="ctr">
              <a:lnSpc>
                <a:spcPts val="4800"/>
              </a:lnSpc>
            </a:pP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（実は多くの社長や起業家は、</a:t>
            </a:r>
          </a:p>
          <a:p>
            <a:pPr algn="ctr">
              <a:lnSpc>
                <a:spcPts val="4800"/>
              </a:lnSpc>
            </a:pPr>
            <a:r>
              <a:rPr lang="ja-JP" altLang="en-US" sz="2800" b="1" dirty="0">
                <a:latin typeface="ＭＳ 明朝" panose="02020609040205080304" pitchFamily="17" charset="-128"/>
                <a:ea typeface="ＭＳ 明朝" panose="02020609040205080304" pitchFamily="17" charset="-128"/>
              </a:rPr>
              <a:t>収入目標を立てるのが</a:t>
            </a:r>
            <a:r>
              <a:rPr lang="ja-JP" altLang="en-US" sz="2800" b="1" dirty="0">
                <a:solidFill>
                  <a:srgbClr val="C00000"/>
                </a:solidFill>
                <a:latin typeface="ＭＳ 明朝" panose="02020609040205080304" pitchFamily="17" charset="-128"/>
                <a:ea typeface="ＭＳ 明朝" panose="02020609040205080304" pitchFamily="17" charset="-128"/>
              </a:rPr>
              <a:t>早すぎて</a:t>
            </a:r>
            <a:r>
              <a:rPr lang="ja-JP" altLang="en-US" sz="2800" b="1" dirty="0">
                <a:latin typeface="ＭＳ 明朝" panose="02020609040205080304" pitchFamily="17" charset="-128"/>
                <a:ea typeface="ＭＳ 明朝" panose="02020609040205080304" pitchFamily="17" charset="-128"/>
              </a:rPr>
              <a:t>失敗しています</a:t>
            </a:r>
            <a:r>
              <a:rPr lang="en-US" altLang="ja-JP" sz="2800" b="1" dirty="0">
                <a:latin typeface="ＭＳ 明朝" panose="02020609040205080304" pitchFamily="17" charset="-128"/>
                <a:ea typeface="ＭＳ 明朝" panose="02020609040205080304" pitchFamily="17" charset="-128"/>
              </a:rPr>
              <a:t>…</a:t>
            </a:r>
            <a:r>
              <a:rPr lang="ja-JP" altLang="en-US"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022653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59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なぜ、勝ち組投資家は勝てるのか。</a:t>
            </a:r>
          </a:p>
          <a:p>
            <a:pPr algn="ctr">
              <a:lnSpc>
                <a:spcPts val="4800"/>
              </a:lnSpc>
            </a:pPr>
            <a:r>
              <a:rPr lang="ja-JP" altLang="en-US" sz="2800" b="1" dirty="0">
                <a:latin typeface="ＭＳ 明朝" panose="02020609040205080304" pitchFamily="17" charset="-128"/>
                <a:ea typeface="ＭＳ 明朝" panose="02020609040205080304" pitchFamily="17" charset="-128"/>
              </a:rPr>
              <a:t>それは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838144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228398"/>
            <a:ext cx="11122926" cy="440120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一般大衆が買って</a:t>
            </a:r>
          </a:p>
          <a:p>
            <a:pPr algn="ctr">
              <a:lnSpc>
                <a:spcPts val="4800"/>
              </a:lnSpc>
            </a:pPr>
            <a:r>
              <a:rPr lang="ja-JP" altLang="en-US" sz="2800" b="1" dirty="0">
                <a:latin typeface="ＭＳ 明朝" panose="02020609040205080304" pitchFamily="17" charset="-128"/>
                <a:ea typeface="ＭＳ 明朝" panose="02020609040205080304" pitchFamily="17" charset="-128"/>
              </a:rPr>
              <a:t>値段が上がっている時に売り、</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一般大衆が売って</a:t>
            </a:r>
          </a:p>
          <a:p>
            <a:pPr algn="ctr">
              <a:lnSpc>
                <a:spcPts val="4800"/>
              </a:lnSpc>
            </a:pPr>
            <a:r>
              <a:rPr lang="ja-JP" altLang="en-US" sz="2800" b="1" dirty="0">
                <a:latin typeface="ＭＳ 明朝" panose="02020609040205080304" pitchFamily="17" charset="-128"/>
                <a:ea typeface="ＭＳ 明朝" panose="02020609040205080304" pitchFamily="17" charset="-128"/>
              </a:rPr>
              <a:t>値段が下がっている時に買う。</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2641520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94277" y="5357656"/>
            <a:ext cx="11122926" cy="62324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一般大衆とは</a:t>
            </a:r>
            <a:r>
              <a:rPr lang="ja-JP" altLang="en-US" sz="2800" b="1" dirty="0">
                <a:solidFill>
                  <a:srgbClr val="C00000"/>
                </a:solidFill>
                <a:latin typeface="ＭＳ 明朝" panose="02020609040205080304" pitchFamily="17" charset="-128"/>
                <a:ea typeface="ＭＳ 明朝" panose="02020609040205080304" pitchFamily="17" charset="-128"/>
              </a:rPr>
              <a:t>逆</a:t>
            </a:r>
            <a:r>
              <a:rPr lang="ja-JP" altLang="en-US" sz="2800" b="1" dirty="0">
                <a:latin typeface="ＭＳ 明朝" panose="02020609040205080304" pitchFamily="17" charset="-128"/>
                <a:ea typeface="ＭＳ 明朝" panose="02020609040205080304" pitchFamily="17" charset="-128"/>
              </a:rPr>
              <a:t>の動きをしているからです。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792431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4047"/>
            <a:ext cx="11122926" cy="246990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あらゆる分野にこの法則は当てはまります。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人と同じ情報を取り、人と同じ行動をし、</a:t>
            </a:r>
          </a:p>
          <a:p>
            <a:pPr algn="ctr">
              <a:lnSpc>
                <a:spcPts val="4800"/>
              </a:lnSpc>
            </a:pPr>
            <a:r>
              <a:rPr lang="ja-JP" altLang="en-US" sz="2800" b="1" dirty="0">
                <a:latin typeface="ＭＳ 明朝" panose="02020609040205080304" pitchFamily="17" charset="-128"/>
                <a:ea typeface="ＭＳ 明朝" panose="02020609040205080304" pitchFamily="17" charset="-128"/>
              </a:rPr>
              <a:t>人と同じ考え方をして</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7940954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59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自分一人だけ、人と</a:t>
            </a:r>
            <a:r>
              <a:rPr lang="ja-JP" altLang="en-US" sz="2800" b="1" dirty="0">
                <a:solidFill>
                  <a:srgbClr val="C00000"/>
                </a:solidFill>
                <a:latin typeface="ＭＳ 明朝" panose="02020609040205080304" pitchFamily="17" charset="-128"/>
                <a:ea typeface="ＭＳ 明朝" panose="02020609040205080304" pitchFamily="17" charset="-128"/>
              </a:rPr>
              <a:t>違った</a:t>
            </a:r>
            <a:r>
              <a:rPr lang="ja-JP" altLang="en-US" sz="2800" b="1" dirty="0">
                <a:latin typeface="ＭＳ 明朝" panose="02020609040205080304" pitchFamily="17" charset="-128"/>
                <a:ea typeface="ＭＳ 明朝" panose="02020609040205080304" pitchFamily="17" charset="-128"/>
              </a:rPr>
              <a:t>結果になれる、</a:t>
            </a:r>
          </a:p>
          <a:p>
            <a:pPr algn="ctr">
              <a:lnSpc>
                <a:spcPts val="4800"/>
              </a:lnSpc>
            </a:pPr>
            <a:r>
              <a:rPr lang="ja-JP" altLang="en-US" sz="2800" b="1" dirty="0">
                <a:latin typeface="ＭＳ 明朝" panose="02020609040205080304" pitchFamily="17" charset="-128"/>
                <a:ea typeface="ＭＳ 明朝" panose="02020609040205080304" pitchFamily="17" charset="-128"/>
              </a:rPr>
              <a:t>なんてことはありえませんよね</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624941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「原因」があって「結果」があります。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だから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710343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599"/>
            <a:ext cx="11122926" cy="1238801"/>
          </a:xfrm>
          <a:prstGeom prst="rect">
            <a:avLst/>
          </a:prstGeom>
          <a:noFill/>
        </p:spPr>
        <p:txBody>
          <a:bodyPr wrap="square" rtlCol="0" anchor="ctr">
            <a:spAutoFit/>
          </a:bodyPr>
          <a:lstStyle/>
          <a:p>
            <a:pPr algn="ctr">
              <a:lnSpc>
                <a:spcPts val="4800"/>
              </a:lnSpc>
            </a:pPr>
            <a:r>
              <a:rPr lang="ja-JP" altLang="en-US" sz="3200" b="1" dirty="0">
                <a:latin typeface="ＭＳ 明朝" panose="02020609040205080304" pitchFamily="17" charset="-128"/>
                <a:ea typeface="ＭＳ 明朝" panose="02020609040205080304" pitchFamily="17" charset="-128"/>
              </a:rPr>
              <a:t>もし人と違った「</a:t>
            </a:r>
            <a:r>
              <a:rPr lang="ja-JP" altLang="en-US" sz="3200" b="1" dirty="0">
                <a:solidFill>
                  <a:srgbClr val="C00000"/>
                </a:solidFill>
                <a:latin typeface="ＭＳ 明朝" panose="02020609040205080304" pitchFamily="17" charset="-128"/>
                <a:ea typeface="ＭＳ 明朝" panose="02020609040205080304" pitchFamily="17" charset="-128"/>
              </a:rPr>
              <a:t>結果</a:t>
            </a:r>
            <a:r>
              <a:rPr lang="ja-JP" altLang="en-US" sz="3200" b="1" dirty="0">
                <a:latin typeface="ＭＳ 明朝" panose="02020609040205080304" pitchFamily="17" charset="-128"/>
                <a:ea typeface="ＭＳ 明朝" panose="02020609040205080304" pitchFamily="17" charset="-128"/>
              </a:rPr>
              <a:t>」が欲しければ、</a:t>
            </a:r>
          </a:p>
          <a:p>
            <a:pPr algn="ctr">
              <a:lnSpc>
                <a:spcPts val="4800"/>
              </a:lnSpc>
            </a:pPr>
            <a:r>
              <a:rPr lang="ja-JP" altLang="en-US" sz="3200" b="1" dirty="0">
                <a:latin typeface="ＭＳ 明朝" panose="02020609040205080304" pitchFamily="17" charset="-128"/>
                <a:ea typeface="ＭＳ 明朝" panose="02020609040205080304" pitchFamily="17" charset="-128"/>
              </a:rPr>
              <a:t>人と違った「</a:t>
            </a:r>
            <a:r>
              <a:rPr lang="ja-JP" altLang="en-US" sz="3200" b="1" dirty="0">
                <a:solidFill>
                  <a:srgbClr val="C00000"/>
                </a:solidFill>
                <a:latin typeface="ＭＳ 明朝" panose="02020609040205080304" pitchFamily="17" charset="-128"/>
                <a:ea typeface="ＭＳ 明朝" panose="02020609040205080304" pitchFamily="17" charset="-128"/>
              </a:rPr>
              <a:t>原因</a:t>
            </a:r>
            <a:r>
              <a:rPr lang="ja-JP" altLang="en-US" sz="3200" b="1" dirty="0">
                <a:latin typeface="ＭＳ 明朝" panose="02020609040205080304" pitchFamily="17" charset="-128"/>
                <a:ea typeface="ＭＳ 明朝" panose="02020609040205080304" pitchFamily="17" charset="-128"/>
              </a:rPr>
              <a:t>」が必要なのです</a:t>
            </a:r>
            <a:r>
              <a:rPr lang="en-US" altLang="ja-JP" sz="3200" b="1" dirty="0">
                <a:latin typeface="ＭＳ 明朝" panose="02020609040205080304" pitchFamily="17" charset="-128"/>
                <a:ea typeface="ＭＳ 明朝" panose="02020609040205080304" pitchFamily="17" charset="-128"/>
              </a:rPr>
              <a:t>…</a:t>
            </a:r>
            <a:endParaRPr kumimoji="1" lang="en-US" altLang="ja-JP" sz="32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349215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4047"/>
            <a:ext cx="11122926" cy="246990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人と違った</a:t>
            </a:r>
            <a:r>
              <a:rPr lang="ja-JP" altLang="en-US" sz="2800" b="1" dirty="0">
                <a:solidFill>
                  <a:srgbClr val="C00000"/>
                </a:solidFill>
                <a:latin typeface="ＭＳ 明朝" panose="02020609040205080304" pitchFamily="17" charset="-128"/>
                <a:ea typeface="ＭＳ 明朝" panose="02020609040205080304" pitchFamily="17" charset="-128"/>
              </a:rPr>
              <a:t>情報</a:t>
            </a:r>
            <a:r>
              <a:rPr lang="ja-JP" altLang="en-US" sz="2800" b="1" dirty="0">
                <a:latin typeface="ＭＳ 明朝" panose="02020609040205080304" pitchFamily="17" charset="-128"/>
                <a:ea typeface="ＭＳ 明朝" panose="02020609040205080304" pitchFamily="17" charset="-128"/>
              </a:rPr>
              <a:t>、人と違った</a:t>
            </a:r>
            <a:r>
              <a:rPr lang="ja-JP" altLang="en-US" sz="2800" b="1" dirty="0">
                <a:solidFill>
                  <a:srgbClr val="C00000"/>
                </a:solidFill>
                <a:latin typeface="ＭＳ 明朝" panose="02020609040205080304" pitchFamily="17" charset="-128"/>
                <a:ea typeface="ＭＳ 明朝" panose="02020609040205080304" pitchFamily="17" charset="-128"/>
              </a:rPr>
              <a:t>行動</a:t>
            </a:r>
            <a:r>
              <a:rPr lang="ja-JP" altLang="en-US" sz="2800" b="1" dirty="0">
                <a:latin typeface="ＭＳ 明朝" panose="02020609040205080304" pitchFamily="17" charset="-128"/>
                <a:ea typeface="ＭＳ 明朝" panose="02020609040205080304" pitchFamily="17" charset="-128"/>
              </a:rPr>
              <a:t>、</a:t>
            </a:r>
          </a:p>
          <a:p>
            <a:pPr algn="ctr">
              <a:lnSpc>
                <a:spcPts val="4800"/>
              </a:lnSpc>
            </a:pPr>
            <a:r>
              <a:rPr lang="ja-JP" altLang="en-US" sz="2800" b="1" dirty="0">
                <a:latin typeface="ＭＳ 明朝" panose="02020609040205080304" pitchFamily="17" charset="-128"/>
                <a:ea typeface="ＭＳ 明朝" panose="02020609040205080304" pitchFamily="17" charset="-128"/>
              </a:rPr>
              <a:t>人と違った</a:t>
            </a:r>
            <a:r>
              <a:rPr lang="ja-JP" altLang="en-US" sz="2800" b="1" dirty="0">
                <a:solidFill>
                  <a:srgbClr val="C00000"/>
                </a:solidFill>
                <a:latin typeface="ＭＳ 明朝" panose="02020609040205080304" pitchFamily="17" charset="-128"/>
                <a:ea typeface="ＭＳ 明朝" panose="02020609040205080304" pitchFamily="17" charset="-128"/>
              </a:rPr>
              <a:t>考え方</a:t>
            </a:r>
            <a:r>
              <a:rPr lang="ja-JP" altLang="en-US" sz="2800" b="1" dirty="0">
                <a:latin typeface="ＭＳ 明朝" panose="02020609040205080304" pitchFamily="17" charset="-128"/>
                <a:ea typeface="ＭＳ 明朝" panose="02020609040205080304" pitchFamily="17" charset="-128"/>
              </a:rPr>
              <a:t>が必要なのです。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だから</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217364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94277" y="479841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「変わった人」になるのを</a:t>
            </a:r>
          </a:p>
          <a:p>
            <a:pPr algn="ctr">
              <a:lnSpc>
                <a:spcPts val="4800"/>
              </a:lnSpc>
            </a:pPr>
            <a:r>
              <a:rPr lang="ja-JP" altLang="en-US" sz="2800" b="1" dirty="0">
                <a:latin typeface="ＭＳ 明朝" panose="02020609040205080304" pitchFamily="17" charset="-128"/>
                <a:ea typeface="ＭＳ 明朝" panose="02020609040205080304" pitchFamily="17" charset="-128"/>
              </a:rPr>
              <a:t>恐れてはいけません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2321039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59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「知識のドーナツ化」</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という言葉があります。これは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27971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これらは、</a:t>
            </a:r>
          </a:p>
          <a:p>
            <a:pPr algn="ctr">
              <a:lnSpc>
                <a:spcPts val="4800"/>
              </a:lnSpc>
            </a:pPr>
            <a:r>
              <a:rPr lang="ja-JP" altLang="en-US" sz="2800" b="1" dirty="0">
                <a:latin typeface="ＭＳ 明朝" panose="02020609040205080304" pitchFamily="17" charset="-128"/>
                <a:ea typeface="ＭＳ 明朝" panose="02020609040205080304" pitchFamily="17" charset="-128"/>
              </a:rPr>
              <a:t>成功できない社長・起業家が陥る間違いの</a:t>
            </a:r>
          </a:p>
          <a:p>
            <a:pPr algn="ctr">
              <a:lnSpc>
                <a:spcPts val="4800"/>
              </a:lnSpc>
            </a:pPr>
            <a:r>
              <a:rPr lang="ja-JP" altLang="en-US" sz="2800" b="1" dirty="0">
                <a:latin typeface="ＭＳ 明朝" panose="02020609040205080304" pitchFamily="17" charset="-128"/>
                <a:ea typeface="ＭＳ 明朝" panose="02020609040205080304" pitchFamily="17" charset="-128"/>
              </a:rPr>
              <a:t>ほんの一部です。でも</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80924861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77157" y="4168449"/>
            <a:ext cx="11122926" cy="2246769"/>
          </a:xfrm>
          <a:prstGeom prst="rect">
            <a:avLst/>
          </a:prstGeom>
          <a:noFill/>
        </p:spPr>
        <p:txBody>
          <a:bodyPr wrap="square" rtlCol="0" anchor="ctr">
            <a:spAutoFit/>
          </a:bodyPr>
          <a:lstStyle/>
          <a:p>
            <a:pPr algn="ctr"/>
            <a:r>
              <a:rPr lang="ja-JP" altLang="en-US" sz="2800" b="1" dirty="0">
                <a:latin typeface="ＭＳ 明朝" panose="02020609040205080304" pitchFamily="17" charset="-128"/>
                <a:ea typeface="ＭＳ 明朝" panose="02020609040205080304" pitchFamily="17" charset="-128"/>
              </a:rPr>
              <a:t>人が知っているようなことを</a:t>
            </a:r>
          </a:p>
          <a:p>
            <a:pPr algn="ctr"/>
            <a:r>
              <a:rPr lang="ja-JP" altLang="en-US" sz="2800" b="1" dirty="0">
                <a:latin typeface="ＭＳ 明朝" panose="02020609040205080304" pitchFamily="17" charset="-128"/>
                <a:ea typeface="ＭＳ 明朝" panose="02020609040205080304" pitchFamily="17" charset="-128"/>
              </a:rPr>
              <a:t>知る必要はなく、</a:t>
            </a:r>
            <a:endParaRPr lang="en-US" altLang="ja-JP" sz="2800" b="1" dirty="0">
              <a:latin typeface="ＭＳ 明朝" panose="02020609040205080304" pitchFamily="17" charset="-128"/>
              <a:ea typeface="ＭＳ 明朝" panose="02020609040205080304" pitchFamily="17" charset="-128"/>
            </a:endParaRPr>
          </a:p>
          <a:p>
            <a:pPr algn="ctr"/>
            <a:endParaRPr lang="ja-JP" altLang="en-US" sz="2800" b="1" dirty="0">
              <a:latin typeface="ＭＳ 明朝" panose="02020609040205080304" pitchFamily="17" charset="-128"/>
              <a:ea typeface="ＭＳ 明朝" panose="02020609040205080304" pitchFamily="17" charset="-128"/>
            </a:endParaRPr>
          </a:p>
          <a:p>
            <a:pPr algn="ctr"/>
            <a:r>
              <a:rPr lang="ja-JP" altLang="en-US" sz="2800" b="1" dirty="0">
                <a:latin typeface="ＭＳ 明朝" panose="02020609040205080304" pitchFamily="17" charset="-128"/>
                <a:ea typeface="ＭＳ 明朝" panose="02020609040205080304" pitchFamily="17" charset="-128"/>
              </a:rPr>
              <a:t>人が知らないことを知っている必要がある</a:t>
            </a:r>
          </a:p>
          <a:p>
            <a:pPr algn="ctr"/>
            <a:r>
              <a:rPr lang="ja-JP" altLang="en-US" sz="2800" b="1" dirty="0">
                <a:latin typeface="ＭＳ 明朝" panose="02020609040205080304" pitchFamily="17" charset="-128"/>
                <a:ea typeface="ＭＳ 明朝" panose="02020609040205080304" pitchFamily="17" charset="-128"/>
              </a:rPr>
              <a:t>ということです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6977226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62857" y="3681136"/>
            <a:ext cx="11122926" cy="2887970"/>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もし誰に聞いても知っているような情報は、</a:t>
            </a:r>
          </a:p>
          <a:p>
            <a:pPr algn="ctr">
              <a:lnSpc>
                <a:spcPts val="4800"/>
              </a:lnSpc>
            </a:pPr>
            <a:r>
              <a:rPr lang="ja-JP" altLang="en-US" sz="2800" b="1" dirty="0">
                <a:latin typeface="ＭＳ 明朝" panose="02020609040205080304" pitchFamily="17" charset="-128"/>
                <a:ea typeface="ＭＳ 明朝" panose="02020609040205080304" pitchFamily="17" charset="-128"/>
              </a:rPr>
              <a:t>文字通り誰に聞いても知っているわけですから、</a:t>
            </a:r>
            <a:endParaRPr lang="en-US" altLang="ja-JP" sz="2800" b="1" dirty="0">
              <a:latin typeface="ＭＳ 明朝" panose="02020609040205080304" pitchFamily="17" charset="-128"/>
              <a:ea typeface="ＭＳ 明朝" panose="02020609040205080304" pitchFamily="17" charset="-128"/>
            </a:endParaRPr>
          </a:p>
          <a:p>
            <a:pPr algn="ctr">
              <a:lnSpc>
                <a:spcPts val="26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あなたがわざわざ知ることはない、</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という考え方です。例えば</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43690448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昨日、新聞やニュースで</a:t>
            </a:r>
          </a:p>
          <a:p>
            <a:pPr algn="ctr">
              <a:lnSpc>
                <a:spcPts val="4800"/>
              </a:lnSpc>
            </a:pPr>
            <a:r>
              <a:rPr lang="ja-JP" altLang="en-US" sz="2800" b="1" dirty="0">
                <a:latin typeface="ＭＳ 明朝" panose="02020609040205080304" pitchFamily="17" charset="-128"/>
                <a:ea typeface="ＭＳ 明朝" panose="02020609040205080304" pitchFamily="17" charset="-128"/>
              </a:rPr>
              <a:t>報道されていた出来事を知りたければ、</a:t>
            </a:r>
          </a:p>
          <a:p>
            <a:pPr algn="ctr">
              <a:lnSpc>
                <a:spcPts val="4800"/>
              </a:lnSpc>
            </a:pPr>
            <a:r>
              <a:rPr lang="ja-JP" altLang="en-US" sz="2800" b="1" dirty="0">
                <a:latin typeface="ＭＳ 明朝" panose="02020609040205080304" pitchFamily="17" charset="-128"/>
                <a:ea typeface="ＭＳ 明朝" panose="02020609040205080304" pitchFamily="17" charset="-128"/>
              </a:rPr>
              <a:t>誰かに聞けばいいのです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5405320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4047"/>
            <a:ext cx="11122926" cy="2469907"/>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そうすれば、</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誰に聞いても</a:t>
            </a:r>
            <a:r>
              <a:rPr lang="ja-JP" altLang="en-US" sz="2800" b="1" dirty="0">
                <a:latin typeface="ＭＳ 明朝" panose="02020609040205080304" pitchFamily="17" charset="-128"/>
                <a:ea typeface="ＭＳ 明朝" panose="02020609040205080304" pitchFamily="17" charset="-128"/>
              </a:rPr>
              <a:t>教えてくれるはずです。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でも逆に</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43681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86271"/>
            <a:ext cx="11122926" cy="3085460"/>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あなたにしか答えられない事や</a:t>
            </a:r>
          </a:p>
          <a:p>
            <a:pPr algn="ctr">
              <a:lnSpc>
                <a:spcPts val="4800"/>
              </a:lnSpc>
            </a:pPr>
            <a:r>
              <a:rPr lang="ja-JP" altLang="en-US" sz="2800" b="1" dirty="0">
                <a:latin typeface="ＭＳ 明朝" panose="02020609040205080304" pitchFamily="17" charset="-128"/>
                <a:ea typeface="ＭＳ 明朝" panose="02020609040205080304" pitchFamily="17" charset="-128"/>
              </a:rPr>
              <a:t>専門分野は周りの人がみな、</a:t>
            </a:r>
          </a:p>
          <a:p>
            <a:pPr algn="ctr">
              <a:lnSpc>
                <a:spcPts val="4800"/>
              </a:lnSpc>
            </a:pPr>
            <a:r>
              <a:rPr lang="ja-JP" altLang="en-US" sz="2800" b="1" dirty="0">
                <a:latin typeface="ＭＳ 明朝" panose="02020609040205080304" pitchFamily="17" charset="-128"/>
                <a:ea typeface="ＭＳ 明朝" panose="02020609040205080304" pitchFamily="17" charset="-128"/>
              </a:rPr>
              <a:t>あなたを頼ってくることになります。</a:t>
            </a:r>
          </a:p>
          <a:p>
            <a:pPr algn="ctr">
              <a:lnSpc>
                <a:spcPts val="4800"/>
              </a:lnSpc>
            </a:pPr>
            <a:endParaRPr lang="en-US" altLang="ja-JP"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そして</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8022640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17376"/>
            <a:ext cx="11122926" cy="62324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それこそがあなたの</a:t>
            </a:r>
            <a:r>
              <a:rPr lang="ja-JP" altLang="en-US" sz="2800" b="1" dirty="0">
                <a:solidFill>
                  <a:srgbClr val="C00000"/>
                </a:solidFill>
                <a:latin typeface="ＭＳ 明朝" panose="02020609040205080304" pitchFamily="17" charset="-128"/>
                <a:ea typeface="ＭＳ 明朝" panose="02020609040205080304" pitchFamily="17" charset="-128"/>
              </a:rPr>
              <a:t>「価値」</a:t>
            </a:r>
            <a:r>
              <a:rPr lang="ja-JP" altLang="en-US" sz="2800" b="1" dirty="0">
                <a:latin typeface="ＭＳ 明朝" panose="02020609040205080304" pitchFamily="17" charset="-128"/>
                <a:ea typeface="ＭＳ 明朝" panose="02020609040205080304" pitchFamily="17" charset="-128"/>
              </a:rPr>
              <a:t>になります</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6628827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4014561"/>
            <a:ext cx="11122926" cy="25545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情報を得たり勉強することは重要です。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でも、</a:t>
            </a:r>
            <a:r>
              <a:rPr lang="ja-JP" altLang="en-US" sz="2800" b="1" dirty="0">
                <a:solidFill>
                  <a:srgbClr val="C00000"/>
                </a:solidFill>
                <a:latin typeface="ＭＳ 明朝" panose="02020609040205080304" pitchFamily="17" charset="-128"/>
                <a:ea typeface="ＭＳ 明朝" panose="02020609040205080304" pitchFamily="17" charset="-128"/>
              </a:rPr>
              <a:t>価値は人が知らないことを知っている</a:t>
            </a:r>
          </a:p>
          <a:p>
            <a:pPr algn="ctr">
              <a:lnSpc>
                <a:spcPts val="4800"/>
              </a:lnSpc>
            </a:pPr>
            <a:r>
              <a:rPr lang="ja-JP" altLang="en-US" sz="2800" b="1" dirty="0">
                <a:latin typeface="ＭＳ 明朝" panose="02020609040205080304" pitchFamily="17" charset="-128"/>
                <a:ea typeface="ＭＳ 明朝" panose="02020609040205080304" pitchFamily="17" charset="-128"/>
              </a:rPr>
              <a:t>ということにあると思いませんか？</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8928817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09599"/>
            <a:ext cx="11122926" cy="123880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人から、すごいと思われたり、</a:t>
            </a:r>
          </a:p>
          <a:p>
            <a:pPr algn="ctr">
              <a:lnSpc>
                <a:spcPts val="4800"/>
              </a:lnSpc>
            </a:pPr>
            <a:r>
              <a:rPr lang="ja-JP" altLang="en-US" sz="2800" b="1" dirty="0">
                <a:latin typeface="ＭＳ 明朝" panose="02020609040205080304" pitchFamily="17" charset="-128"/>
                <a:ea typeface="ＭＳ 明朝" panose="02020609040205080304" pitchFamily="17" charset="-128"/>
              </a:rPr>
              <a:t>物知りだと思われたり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4274896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6151"/>
            <a:ext cx="11122926" cy="1845698"/>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あるいは面白い人だと思われるためには、</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人が知らないことを知っている</a:t>
            </a:r>
            <a:r>
              <a:rPr lang="ja-JP" altLang="en-US" sz="2800" b="1" dirty="0">
                <a:latin typeface="ＭＳ 明朝" panose="02020609040205080304" pitchFamily="17" charset="-128"/>
                <a:ea typeface="ＭＳ 明朝" panose="02020609040205080304" pitchFamily="17" charset="-128"/>
              </a:rPr>
              <a:t>人間に</a:t>
            </a:r>
          </a:p>
          <a:p>
            <a:pPr algn="ctr">
              <a:lnSpc>
                <a:spcPts val="4800"/>
              </a:lnSpc>
            </a:pPr>
            <a:r>
              <a:rPr lang="ja-JP" altLang="en-US" sz="2800" b="1" dirty="0">
                <a:latin typeface="ＭＳ 明朝" panose="02020609040205080304" pitchFamily="17" charset="-128"/>
                <a:ea typeface="ＭＳ 明朝" panose="02020609040205080304" pitchFamily="17" charset="-128"/>
              </a:rPr>
              <a:t>なる事が大切です。</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71503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限られた時間で価値ある人間になる方法は、</a:t>
            </a:r>
          </a:p>
          <a:p>
            <a:pPr algn="ctr">
              <a:lnSpc>
                <a:spcPts val="4800"/>
              </a:lnSpc>
            </a:pPr>
            <a:r>
              <a:rPr lang="ja-JP" altLang="en-US" sz="2800" b="1" dirty="0">
                <a:latin typeface="ＭＳ 明朝" panose="02020609040205080304" pitchFamily="17" charset="-128"/>
                <a:ea typeface="ＭＳ 明朝" panose="02020609040205080304" pitchFamily="17" charset="-128"/>
              </a:rPr>
              <a:t>人が知らない知識を吸収することに時間を</a:t>
            </a:r>
          </a:p>
          <a:p>
            <a:pPr algn="ctr">
              <a:lnSpc>
                <a:spcPts val="4800"/>
              </a:lnSpc>
            </a:pPr>
            <a:r>
              <a:rPr lang="ja-JP" altLang="en-US" sz="2800" b="1" dirty="0">
                <a:latin typeface="ＭＳ 明朝" panose="02020609040205080304" pitchFamily="17" charset="-128"/>
                <a:ea typeface="ＭＳ 明朝" panose="02020609040205080304" pitchFamily="17" charset="-128"/>
              </a:rPr>
              <a:t>使うことです</a:t>
            </a:r>
            <a:r>
              <a:rPr lang="en-US" altLang="ja-JP" sz="2800" b="1" dirty="0">
                <a:latin typeface="ＭＳ 明朝" panose="02020609040205080304" pitchFamily="17" charset="-128"/>
                <a:ea typeface="ＭＳ 明朝" panose="02020609040205080304" pitchFamily="17" charset="-128"/>
              </a:rPr>
              <a:t>…</a:t>
            </a: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173234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31437" y="3725668"/>
            <a:ext cx="11122926" cy="25545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これらは大した間違いではありません。</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これからこのプレゼンテーションでお話しする</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致命的な間違い</a:t>
            </a:r>
            <a:r>
              <a:rPr lang="ja-JP" altLang="en-US" sz="2800" b="1" dirty="0">
                <a:latin typeface="ＭＳ 明朝" panose="02020609040205080304" pitchFamily="17" charset="-128"/>
                <a:ea typeface="ＭＳ 明朝" panose="02020609040205080304" pitchFamily="17" charset="-128"/>
              </a:rPr>
              <a:t>に比べれば</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3226722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501823"/>
            <a:ext cx="11122926" cy="185435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みんなが持っている資格を取ったり</a:t>
            </a:r>
          </a:p>
          <a:p>
            <a:pPr algn="ctr">
              <a:lnSpc>
                <a:spcPts val="4800"/>
              </a:lnSpc>
            </a:pPr>
            <a:r>
              <a:rPr lang="ja-JP" altLang="en-US" sz="2800" b="1" dirty="0">
                <a:latin typeface="ＭＳ 明朝" panose="02020609040205080304" pitchFamily="17" charset="-128"/>
                <a:ea typeface="ＭＳ 明朝" panose="02020609040205080304" pitchFamily="17" charset="-128"/>
              </a:rPr>
              <a:t>誰もが知っている知識を得ても、</a:t>
            </a:r>
          </a:p>
          <a:p>
            <a:pPr algn="ctr">
              <a:lnSpc>
                <a:spcPts val="4800"/>
              </a:lnSpc>
            </a:pPr>
            <a:r>
              <a:rPr lang="ja-JP" altLang="en-US" sz="2800" b="1" dirty="0">
                <a:latin typeface="ＭＳ 明朝" panose="02020609040205080304" pitchFamily="17" charset="-128"/>
                <a:ea typeface="ＭＳ 明朝" panose="02020609040205080304" pitchFamily="17" charset="-128"/>
              </a:rPr>
              <a:t>あまり意味はありません</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220942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「その他大勢と同じ」</a:t>
            </a:r>
            <a:r>
              <a:rPr lang="ja-JP" altLang="en-US" sz="2800" b="1" dirty="0">
                <a:latin typeface="ＭＳ 明朝" panose="02020609040205080304" pitchFamily="17" charset="-128"/>
                <a:ea typeface="ＭＳ 明朝" panose="02020609040205080304" pitchFamily="17" charset="-128"/>
              </a:rPr>
              <a:t>人間になるために、あなたの時間や労力、</a:t>
            </a:r>
          </a:p>
          <a:p>
            <a:pPr algn="ctr">
              <a:lnSpc>
                <a:spcPts val="4800"/>
              </a:lnSpc>
            </a:pPr>
            <a:r>
              <a:rPr lang="ja-JP" altLang="en-US" sz="2800" b="1" dirty="0">
                <a:latin typeface="ＭＳ 明朝" panose="02020609040205080304" pitchFamily="17" charset="-128"/>
                <a:ea typeface="ＭＳ 明朝" panose="02020609040205080304" pitchFamily="17" charset="-128"/>
              </a:rPr>
              <a:t>お金や才能を使わないで下さい。</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566780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3121703"/>
            <a:ext cx="11122926" cy="614592"/>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人と違った結果が欲しければ</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594681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人と違った情報を</a:t>
            </a:r>
          </a:p>
          <a:p>
            <a:pPr algn="ctr">
              <a:lnSpc>
                <a:spcPts val="4800"/>
              </a:lnSpc>
            </a:pPr>
            <a:r>
              <a:rPr lang="ja-JP" altLang="en-US" sz="2800" b="1" dirty="0">
                <a:latin typeface="ＭＳ 明朝" panose="02020609040205080304" pitchFamily="17" charset="-128"/>
                <a:ea typeface="ＭＳ 明朝" panose="02020609040205080304" pitchFamily="17" charset="-128"/>
              </a:rPr>
              <a:t>取って下さい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638198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どんな本を読むか、どんなサイトを見るか、</a:t>
            </a:r>
          </a:p>
          <a:p>
            <a:pPr algn="ctr">
              <a:lnSpc>
                <a:spcPts val="4800"/>
              </a:lnSpc>
            </a:pPr>
            <a:r>
              <a:rPr lang="ja-JP" altLang="en-US" sz="2800" b="1" dirty="0">
                <a:latin typeface="ＭＳ 明朝" panose="02020609040205080304" pitchFamily="17" charset="-128"/>
                <a:ea typeface="ＭＳ 明朝" panose="02020609040205080304" pitchFamily="17" charset="-128"/>
              </a:rPr>
              <a:t>どんなセミナーに参加するか、など</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7541125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どんな情報を取るか、</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慎重</a:t>
            </a:r>
            <a:r>
              <a:rPr lang="ja-JP" altLang="en-US" sz="2800" b="1" dirty="0">
                <a:latin typeface="ＭＳ 明朝" panose="02020609040205080304" pitchFamily="17" charset="-128"/>
                <a:ea typeface="ＭＳ 明朝" panose="02020609040205080304" pitchFamily="17" charset="-128"/>
              </a:rPr>
              <a:t>に選んで下さい。</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240172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813927"/>
            <a:ext cx="11122926" cy="1230145"/>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やってはいけない間違いの</a:t>
            </a:r>
          </a:p>
          <a:p>
            <a:pPr algn="ctr">
              <a:lnSpc>
                <a:spcPts val="4800"/>
              </a:lnSpc>
            </a:pPr>
            <a:r>
              <a:rPr lang="ja-JP" altLang="en-US" sz="2800" b="1" dirty="0">
                <a:latin typeface="ＭＳ 明朝" panose="02020609040205080304" pitchFamily="17" charset="-128"/>
                <a:ea typeface="ＭＳ 明朝" panose="02020609040205080304" pitchFamily="17" charset="-128"/>
              </a:rPr>
              <a:t>３つ目は</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68521613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2198375"/>
            <a:ext cx="11122926" cy="2461251"/>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収入目標を立てることです。</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ちょっと驚いたかもしれませんが、</a:t>
            </a:r>
          </a:p>
          <a:p>
            <a:pPr algn="ctr">
              <a:lnSpc>
                <a:spcPts val="4800"/>
              </a:lnSpc>
            </a:pPr>
            <a:r>
              <a:rPr lang="ja-JP" altLang="en-US" sz="2800" b="1" dirty="0">
                <a:latin typeface="ＭＳ 明朝" panose="02020609040205080304" pitchFamily="17" charset="-128"/>
                <a:ea typeface="ＭＳ 明朝" panose="02020609040205080304" pitchFamily="17" charset="-128"/>
              </a:rPr>
              <a:t>聞いてください</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4590723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39997" y="1890598"/>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僕はこの秘密を発見したお陰もあって、</a:t>
            </a:r>
          </a:p>
          <a:p>
            <a:pPr algn="ctr">
              <a:lnSpc>
                <a:spcPts val="4800"/>
              </a:lnSpc>
            </a:pPr>
            <a:r>
              <a:rPr lang="ja-JP" altLang="en-US" sz="2800" b="1" dirty="0">
                <a:latin typeface="ＭＳ 明朝" panose="02020609040205080304" pitchFamily="17" charset="-128"/>
                <a:ea typeface="ＭＳ 明朝" panose="02020609040205080304" pitchFamily="17" charset="-128"/>
              </a:rPr>
              <a:t>多くの「稼いでいる」人と</a:t>
            </a:r>
          </a:p>
          <a:p>
            <a:pPr algn="ctr">
              <a:lnSpc>
                <a:spcPts val="4800"/>
              </a:lnSpc>
            </a:pPr>
            <a:r>
              <a:rPr lang="ja-JP" altLang="en-US" sz="2800" b="1" dirty="0">
                <a:latin typeface="ＭＳ 明朝" panose="02020609040205080304" pitchFamily="17" charset="-128"/>
                <a:ea typeface="ＭＳ 明朝" panose="02020609040205080304" pitchFamily="17" charset="-128"/>
              </a:rPr>
              <a:t>仕事をするようになりました。</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そして</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035722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94277" y="1890598"/>
            <a:ext cx="11122926" cy="3076804"/>
          </a:xfrm>
          <a:prstGeom prst="rect">
            <a:avLst/>
          </a:prstGeom>
          <a:noFill/>
        </p:spPr>
        <p:txBody>
          <a:bodyPr wrap="square" rtlCol="0" anchor="ctr">
            <a:spAutoFit/>
          </a:bodyPr>
          <a:lstStyle/>
          <a:p>
            <a:pPr algn="ctr">
              <a:lnSpc>
                <a:spcPts val="4800"/>
              </a:lnSpc>
            </a:pPr>
            <a:r>
              <a:rPr lang="ja-JP" altLang="en-US" sz="2800" b="1" dirty="0">
                <a:latin typeface="ＭＳ 明朝" panose="02020609040205080304" pitchFamily="17" charset="-128"/>
                <a:ea typeface="ＭＳ 明朝" panose="02020609040205080304" pitchFamily="17" charset="-128"/>
              </a:rPr>
              <a:t>その「稼いでいる人」がすぐに</a:t>
            </a:r>
          </a:p>
          <a:p>
            <a:pPr algn="ctr">
              <a:lnSpc>
                <a:spcPts val="4800"/>
              </a:lnSpc>
            </a:pPr>
            <a:r>
              <a:rPr lang="ja-JP" altLang="en-US" sz="2800" b="1" dirty="0">
                <a:solidFill>
                  <a:srgbClr val="C00000"/>
                </a:solidFill>
                <a:latin typeface="ＭＳ 明朝" panose="02020609040205080304" pitchFamily="17" charset="-128"/>
                <a:ea typeface="ＭＳ 明朝" panose="02020609040205080304" pitchFamily="17" charset="-128"/>
              </a:rPr>
              <a:t>「稼いでいた人」に変わる</a:t>
            </a:r>
            <a:r>
              <a:rPr lang="ja-JP" altLang="en-US" sz="2800" b="1" dirty="0">
                <a:latin typeface="ＭＳ 明朝" panose="02020609040205080304" pitchFamily="17" charset="-128"/>
                <a:ea typeface="ＭＳ 明朝" panose="02020609040205080304" pitchFamily="17" charset="-128"/>
              </a:rPr>
              <a:t>のを</a:t>
            </a:r>
          </a:p>
          <a:p>
            <a:pPr algn="ctr">
              <a:lnSpc>
                <a:spcPts val="4800"/>
              </a:lnSpc>
            </a:pPr>
            <a:r>
              <a:rPr lang="ja-JP" altLang="en-US" sz="2800" b="1" dirty="0">
                <a:latin typeface="ＭＳ 明朝" panose="02020609040205080304" pitchFamily="17" charset="-128"/>
                <a:ea typeface="ＭＳ 明朝" panose="02020609040205080304" pitchFamily="17" charset="-128"/>
              </a:rPr>
              <a:t>何度も見てきました。</a:t>
            </a:r>
            <a:endParaRPr lang="en-US" altLang="ja-JP" sz="2800" b="1" dirty="0">
              <a:latin typeface="ＭＳ 明朝" panose="02020609040205080304" pitchFamily="17" charset="-128"/>
              <a:ea typeface="ＭＳ 明朝" panose="02020609040205080304" pitchFamily="17" charset="-128"/>
            </a:endParaRPr>
          </a:p>
          <a:p>
            <a:pPr algn="ctr">
              <a:lnSpc>
                <a:spcPts val="4800"/>
              </a:lnSpc>
            </a:pPr>
            <a:endParaRPr lang="ja-JP" altLang="en-US" sz="2800" b="1" dirty="0">
              <a:latin typeface="ＭＳ 明朝" panose="02020609040205080304" pitchFamily="17" charset="-128"/>
              <a:ea typeface="ＭＳ 明朝" panose="02020609040205080304" pitchFamily="17" charset="-128"/>
            </a:endParaRPr>
          </a:p>
          <a:p>
            <a:pPr algn="ctr">
              <a:lnSpc>
                <a:spcPts val="4800"/>
              </a:lnSpc>
            </a:pPr>
            <a:r>
              <a:rPr lang="ja-JP" altLang="en-US" sz="2800" b="1" dirty="0">
                <a:latin typeface="ＭＳ 明朝" panose="02020609040205080304" pitchFamily="17" charset="-128"/>
                <a:ea typeface="ＭＳ 明朝" panose="02020609040205080304" pitchFamily="17" charset="-128"/>
              </a:rPr>
              <a:t>つまり</a:t>
            </a:r>
            <a:r>
              <a:rPr lang="en-US" altLang="ja-JP" sz="2800" b="1" dirty="0">
                <a:latin typeface="ＭＳ 明朝" panose="02020609040205080304" pitchFamily="17" charset="-128"/>
                <a:ea typeface="ＭＳ 明朝" panose="02020609040205080304" pitchFamily="17" charset="-128"/>
              </a:rPr>
              <a:t>…</a:t>
            </a:r>
            <a:endParaRPr kumimoji="1" lang="en-US" altLang="ja-JP" sz="2800" b="1" dirty="0">
              <a:latin typeface="ＭＳ 明朝" panose="02020609040205080304" pitchFamily="17" charset="-128"/>
              <a:ea typeface="ＭＳ 明朝" panose="02020609040205080304" pitchFamily="17" charset="-128"/>
            </a:endParaRPr>
          </a:p>
        </p:txBody>
      </p:sp>
      <p:sp>
        <p:nvSpPr>
          <p:cNvPr id="3" name="テキスト ボックス 2"/>
          <p:cNvSpPr txBox="1"/>
          <p:nvPr/>
        </p:nvSpPr>
        <p:spPr>
          <a:xfrm>
            <a:off x="7310531" y="6280213"/>
            <a:ext cx="5367787" cy="577787"/>
          </a:xfrm>
          <a:prstGeom prst="rect">
            <a:avLst/>
          </a:prstGeom>
          <a:noFill/>
        </p:spPr>
        <p:txBody>
          <a:bodyPr wrap="square" rtlCol="0" anchor="ctr">
            <a:spAutoFit/>
          </a:bodyPr>
          <a:lstStyle/>
          <a:p>
            <a:pPr algn="ctr">
              <a:lnSpc>
                <a:spcPts val="4800"/>
              </a:lnSpc>
            </a:pPr>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個人の感想であり、成果や成功を保証するものではありません。</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459819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1422</TotalTime>
  <Words>10654</Words>
  <Application>Microsoft Office PowerPoint</Application>
  <PresentationFormat>ワイド画面</PresentationFormat>
  <Paragraphs>1175</Paragraphs>
  <Slides>254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254</vt:i4>
      </vt:variant>
    </vt:vector>
  </HeadingPairs>
  <TitlesOfParts>
    <vt:vector size="260" baseType="lpstr">
      <vt:lpstr>ＭＳ 明朝</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User</dc:creator>
  <cp:lastModifiedBy>okazaki.eo@gmail.com</cp:lastModifiedBy>
  <cp:revision>68</cp:revision>
  <dcterms:created xsi:type="dcterms:W3CDTF">2022-08-14T15:21:15Z</dcterms:created>
  <dcterms:modified xsi:type="dcterms:W3CDTF">2024-10-19T11:15:01Z</dcterms:modified>
</cp:coreProperties>
</file>